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5" r:id="rId1"/>
  </p:sldMasterIdLst>
  <p:notesMasterIdLst>
    <p:notesMasterId r:id="rId24"/>
  </p:notesMasterIdLst>
  <p:sldIdLst>
    <p:sldId id="257" r:id="rId2"/>
    <p:sldId id="259" r:id="rId3"/>
    <p:sldId id="281" r:id="rId4"/>
    <p:sldId id="260" r:id="rId5"/>
    <p:sldId id="261" r:id="rId6"/>
    <p:sldId id="262" r:id="rId7"/>
    <p:sldId id="280" r:id="rId8"/>
    <p:sldId id="264" r:id="rId9"/>
    <p:sldId id="265" r:id="rId10"/>
    <p:sldId id="267" r:id="rId11"/>
    <p:sldId id="268" r:id="rId12"/>
    <p:sldId id="269" r:id="rId13"/>
    <p:sldId id="270" r:id="rId14"/>
    <p:sldId id="271" r:id="rId15"/>
    <p:sldId id="272" r:id="rId16"/>
    <p:sldId id="273" r:id="rId17"/>
    <p:sldId id="274" r:id="rId18"/>
    <p:sldId id="275" r:id="rId19"/>
    <p:sldId id="276" r:id="rId20"/>
    <p:sldId id="278" r:id="rId21"/>
    <p:sldId id="277" r:id="rId22"/>
    <p:sldId id="279" r:id="rId23"/>
  </p:sldIdLst>
  <p:sldSz cx="12192000" cy="6858000"/>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58" autoAdjust="0"/>
    <p:restoredTop sz="94660"/>
  </p:normalViewPr>
  <p:slideViewPr>
    <p:cSldViewPr snapToGrid="0">
      <p:cViewPr varScale="1">
        <p:scale>
          <a:sx n="72" d="100"/>
          <a:sy n="72" d="100"/>
        </p:scale>
        <p:origin x="37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BC7AB0-5C94-49E1-B541-97EE3052E63E}"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E3D18DB8-9FDA-4E9F-AC7C-BF80D8BC32E1}">
      <dgm:prSet phldrT="[Text]" custT="1"/>
      <dgm:spPr/>
      <dgm:t>
        <a:bodyPr/>
        <a:lstStyle/>
        <a:p>
          <a:r>
            <a:rPr lang="en-US" sz="4000" dirty="0" smtClean="0"/>
            <a:t>Community Health Worker</a:t>
          </a:r>
          <a:endParaRPr lang="en-US" sz="4000" dirty="0"/>
        </a:p>
      </dgm:t>
    </dgm:pt>
    <dgm:pt modelId="{C54F1E35-C2D6-4FD4-B536-B041E9F768DE}" type="parTrans" cxnId="{8C837E3E-7713-4CBD-BE79-27F32E039DC0}">
      <dgm:prSet/>
      <dgm:spPr/>
      <dgm:t>
        <a:bodyPr/>
        <a:lstStyle/>
        <a:p>
          <a:endParaRPr lang="en-US"/>
        </a:p>
      </dgm:t>
    </dgm:pt>
    <dgm:pt modelId="{2FDF295A-B3DF-4F15-A1F6-8C10DE442641}" type="sibTrans" cxnId="{8C837E3E-7713-4CBD-BE79-27F32E039DC0}">
      <dgm:prSet/>
      <dgm:spPr/>
      <dgm:t>
        <a:bodyPr/>
        <a:lstStyle/>
        <a:p>
          <a:endParaRPr lang="en-US"/>
        </a:p>
      </dgm:t>
    </dgm:pt>
    <dgm:pt modelId="{EF76CAC3-D833-41C5-A9C2-EE1C1F036419}" type="asst">
      <dgm:prSet phldrT="[Text]"/>
      <dgm:spPr/>
      <dgm:t>
        <a:bodyPr/>
        <a:lstStyle/>
        <a:p>
          <a:r>
            <a:rPr lang="en-US" dirty="0" smtClean="0"/>
            <a:t>Community Population</a:t>
          </a:r>
          <a:endParaRPr lang="en-US" dirty="0"/>
        </a:p>
      </dgm:t>
    </dgm:pt>
    <dgm:pt modelId="{FBF060CD-8CC0-4A97-8938-74246E4E2CC2}" type="parTrans" cxnId="{96E7A839-9ADC-4551-8CA7-47A9BCE0675E}">
      <dgm:prSet/>
      <dgm:spPr/>
      <dgm:t>
        <a:bodyPr/>
        <a:lstStyle/>
        <a:p>
          <a:endParaRPr lang="en-US"/>
        </a:p>
      </dgm:t>
    </dgm:pt>
    <dgm:pt modelId="{90008E11-0530-424D-84E5-10D77831A9D5}" type="sibTrans" cxnId="{96E7A839-9ADC-4551-8CA7-47A9BCE0675E}">
      <dgm:prSet/>
      <dgm:spPr/>
      <dgm:t>
        <a:bodyPr/>
        <a:lstStyle/>
        <a:p>
          <a:endParaRPr lang="en-US"/>
        </a:p>
      </dgm:t>
    </dgm:pt>
    <dgm:pt modelId="{0AB1EDD4-3892-442C-A693-7B8327EE0579}" type="asst">
      <dgm:prSet/>
      <dgm:spPr/>
      <dgm:t>
        <a:bodyPr/>
        <a:lstStyle/>
        <a:p>
          <a:r>
            <a:rPr lang="en-US" dirty="0" smtClean="0"/>
            <a:t>Disease population</a:t>
          </a:r>
          <a:endParaRPr lang="en-US" dirty="0"/>
        </a:p>
      </dgm:t>
    </dgm:pt>
    <dgm:pt modelId="{327FD4DD-51E4-4D3E-90B3-911C9AC58B97}" type="parTrans" cxnId="{7ABE4FAB-97AC-4A50-95AA-C68134CA731B}">
      <dgm:prSet/>
      <dgm:spPr/>
      <dgm:t>
        <a:bodyPr/>
        <a:lstStyle/>
        <a:p>
          <a:endParaRPr lang="en-US"/>
        </a:p>
      </dgm:t>
    </dgm:pt>
    <dgm:pt modelId="{A4FA440F-ED90-4EFD-A5E4-A3AFCAB85367}" type="sibTrans" cxnId="{7ABE4FAB-97AC-4A50-95AA-C68134CA731B}">
      <dgm:prSet/>
      <dgm:spPr/>
      <dgm:t>
        <a:bodyPr/>
        <a:lstStyle/>
        <a:p>
          <a:endParaRPr lang="en-US"/>
        </a:p>
      </dgm:t>
    </dgm:pt>
    <dgm:pt modelId="{5C0F3E7D-FCF8-4587-A7B5-5F9AAA412F5A}">
      <dgm:prSet/>
      <dgm:spPr/>
      <dgm:t>
        <a:bodyPr/>
        <a:lstStyle/>
        <a:p>
          <a:r>
            <a:rPr lang="en-US" dirty="0" smtClean="0"/>
            <a:t>Ethnicity</a:t>
          </a:r>
          <a:endParaRPr lang="en-US" dirty="0"/>
        </a:p>
      </dgm:t>
    </dgm:pt>
    <dgm:pt modelId="{531D2F6C-AA5F-44FE-8706-FFEBA6D2F84C}" type="parTrans" cxnId="{F803B25D-EF5D-46F0-9236-B2B3AF61DD7B}">
      <dgm:prSet/>
      <dgm:spPr/>
      <dgm:t>
        <a:bodyPr/>
        <a:lstStyle/>
        <a:p>
          <a:endParaRPr lang="en-US"/>
        </a:p>
      </dgm:t>
    </dgm:pt>
    <dgm:pt modelId="{3D1B7A9D-79A6-49C7-B99B-17812B76E483}" type="sibTrans" cxnId="{F803B25D-EF5D-46F0-9236-B2B3AF61DD7B}">
      <dgm:prSet/>
      <dgm:spPr/>
      <dgm:t>
        <a:bodyPr/>
        <a:lstStyle/>
        <a:p>
          <a:endParaRPr lang="en-US"/>
        </a:p>
      </dgm:t>
    </dgm:pt>
    <dgm:pt modelId="{1C46DE10-FC89-4A29-A4D3-9A7C32F71CF0}" type="asst">
      <dgm:prSet/>
      <dgm:spPr/>
      <dgm:t>
        <a:bodyPr/>
        <a:lstStyle/>
        <a:p>
          <a:r>
            <a:rPr lang="en-US" dirty="0" smtClean="0"/>
            <a:t>African American</a:t>
          </a:r>
          <a:endParaRPr lang="en-US" dirty="0"/>
        </a:p>
      </dgm:t>
    </dgm:pt>
    <dgm:pt modelId="{26E99F78-0310-42B1-8C34-CC30495ED1AC}" type="parTrans" cxnId="{824E4A30-87D2-43E0-A8D9-F407CD3D718C}">
      <dgm:prSet/>
      <dgm:spPr/>
      <dgm:t>
        <a:bodyPr/>
        <a:lstStyle/>
        <a:p>
          <a:endParaRPr lang="en-US"/>
        </a:p>
      </dgm:t>
    </dgm:pt>
    <dgm:pt modelId="{F64FFF99-D6AD-486B-A10A-F5202D2D6055}" type="sibTrans" cxnId="{824E4A30-87D2-43E0-A8D9-F407CD3D718C}">
      <dgm:prSet/>
      <dgm:spPr/>
      <dgm:t>
        <a:bodyPr/>
        <a:lstStyle/>
        <a:p>
          <a:endParaRPr lang="en-US"/>
        </a:p>
      </dgm:t>
    </dgm:pt>
    <dgm:pt modelId="{5365A6C9-7FEA-4758-923A-A8A2ED2FED72}" type="asst">
      <dgm:prSet/>
      <dgm:spPr/>
      <dgm:t>
        <a:bodyPr/>
        <a:lstStyle/>
        <a:p>
          <a:r>
            <a:rPr lang="en-US" dirty="0" smtClean="0"/>
            <a:t>Latinos</a:t>
          </a:r>
          <a:endParaRPr lang="en-US" dirty="0"/>
        </a:p>
      </dgm:t>
    </dgm:pt>
    <dgm:pt modelId="{C3FC8182-4814-4980-AB35-0ED296BC4F8C}" type="parTrans" cxnId="{911CFF3C-37C2-4D5C-A50C-F9515FBF5B37}">
      <dgm:prSet/>
      <dgm:spPr/>
      <dgm:t>
        <a:bodyPr/>
        <a:lstStyle/>
        <a:p>
          <a:endParaRPr lang="en-US"/>
        </a:p>
      </dgm:t>
    </dgm:pt>
    <dgm:pt modelId="{AE412C77-CE32-486E-AD3B-1D29C7D834FC}" type="sibTrans" cxnId="{911CFF3C-37C2-4D5C-A50C-F9515FBF5B37}">
      <dgm:prSet/>
      <dgm:spPr/>
      <dgm:t>
        <a:bodyPr/>
        <a:lstStyle/>
        <a:p>
          <a:endParaRPr lang="en-US"/>
        </a:p>
      </dgm:t>
    </dgm:pt>
    <dgm:pt modelId="{DCE37D31-BB78-4771-8779-10773536770D}" type="asst">
      <dgm:prSet/>
      <dgm:spPr/>
      <dgm:t>
        <a:bodyPr/>
        <a:lstStyle/>
        <a:p>
          <a:r>
            <a:rPr lang="en-US" dirty="0" smtClean="0"/>
            <a:t>Immigrant Communities</a:t>
          </a:r>
          <a:endParaRPr lang="en-US" dirty="0"/>
        </a:p>
      </dgm:t>
    </dgm:pt>
    <dgm:pt modelId="{49EA8D6E-183A-4BEB-A65B-21533AFF296C}" type="parTrans" cxnId="{01C3A7EE-99B5-425C-975E-DB9BBD6B339C}">
      <dgm:prSet/>
      <dgm:spPr/>
      <dgm:t>
        <a:bodyPr/>
        <a:lstStyle/>
        <a:p>
          <a:endParaRPr lang="en-US"/>
        </a:p>
      </dgm:t>
    </dgm:pt>
    <dgm:pt modelId="{B8A4726C-909A-4C4D-AF9F-B3F96E604293}" type="sibTrans" cxnId="{01C3A7EE-99B5-425C-975E-DB9BBD6B339C}">
      <dgm:prSet/>
      <dgm:spPr/>
      <dgm:t>
        <a:bodyPr/>
        <a:lstStyle/>
        <a:p>
          <a:endParaRPr lang="en-US"/>
        </a:p>
      </dgm:t>
    </dgm:pt>
    <dgm:pt modelId="{7529DA3C-1EF7-498B-9477-49EB836AC8A4}">
      <dgm:prSet/>
      <dgm:spPr/>
      <dgm:t>
        <a:bodyPr/>
        <a:lstStyle/>
        <a:p>
          <a:r>
            <a:rPr lang="en-US" dirty="0" smtClean="0"/>
            <a:t>Geographic</a:t>
          </a:r>
          <a:endParaRPr lang="en-US" dirty="0"/>
        </a:p>
      </dgm:t>
    </dgm:pt>
    <dgm:pt modelId="{A1417321-C15E-4027-AD77-A1D751CCDEA5}" type="parTrans" cxnId="{C97B3058-D9B3-4952-9D3B-E45BA54284C2}">
      <dgm:prSet/>
      <dgm:spPr/>
      <dgm:t>
        <a:bodyPr/>
        <a:lstStyle/>
        <a:p>
          <a:endParaRPr lang="en-US"/>
        </a:p>
      </dgm:t>
    </dgm:pt>
    <dgm:pt modelId="{7849B1FC-EAA1-46AB-A415-C4BD9D6C3DF8}" type="sibTrans" cxnId="{C97B3058-D9B3-4952-9D3B-E45BA54284C2}">
      <dgm:prSet/>
      <dgm:spPr/>
      <dgm:t>
        <a:bodyPr/>
        <a:lstStyle/>
        <a:p>
          <a:endParaRPr lang="en-US"/>
        </a:p>
      </dgm:t>
    </dgm:pt>
    <dgm:pt modelId="{030CA1ED-4FCC-4680-A3A5-58F97D3B38E6}">
      <dgm:prSet/>
      <dgm:spPr/>
      <dgm:t>
        <a:bodyPr/>
        <a:lstStyle/>
        <a:p>
          <a:r>
            <a:rPr lang="en-US" dirty="0" smtClean="0"/>
            <a:t>Rural</a:t>
          </a:r>
          <a:endParaRPr lang="en-US" dirty="0"/>
        </a:p>
      </dgm:t>
    </dgm:pt>
    <dgm:pt modelId="{F82F1C23-67C3-430C-9852-08F344E5EE61}" type="parTrans" cxnId="{7D01A1C0-5A07-4F7B-A811-DFAAB2529189}">
      <dgm:prSet/>
      <dgm:spPr/>
      <dgm:t>
        <a:bodyPr/>
        <a:lstStyle/>
        <a:p>
          <a:endParaRPr lang="en-US"/>
        </a:p>
      </dgm:t>
    </dgm:pt>
    <dgm:pt modelId="{8855DD6A-5F79-4989-A372-BFC358B72E29}" type="sibTrans" cxnId="{7D01A1C0-5A07-4F7B-A811-DFAAB2529189}">
      <dgm:prSet/>
      <dgm:spPr/>
      <dgm:t>
        <a:bodyPr/>
        <a:lstStyle/>
        <a:p>
          <a:endParaRPr lang="en-US"/>
        </a:p>
      </dgm:t>
    </dgm:pt>
    <dgm:pt modelId="{27D00C8B-5767-4141-B410-5EEE96DF13EB}">
      <dgm:prSet/>
      <dgm:spPr/>
      <dgm:t>
        <a:bodyPr/>
        <a:lstStyle/>
        <a:p>
          <a:r>
            <a:rPr lang="en-US" dirty="0" smtClean="0"/>
            <a:t>Urban</a:t>
          </a:r>
          <a:endParaRPr lang="en-US" dirty="0"/>
        </a:p>
      </dgm:t>
    </dgm:pt>
    <dgm:pt modelId="{169372B4-FB0B-4067-BD8F-81E760EEC117}" type="parTrans" cxnId="{3F5861B9-2A81-415D-87B9-4520C6DC8AD8}">
      <dgm:prSet/>
      <dgm:spPr/>
      <dgm:t>
        <a:bodyPr/>
        <a:lstStyle/>
        <a:p>
          <a:endParaRPr lang="en-US"/>
        </a:p>
      </dgm:t>
    </dgm:pt>
    <dgm:pt modelId="{32CDA2DD-7FA7-41C7-BFC6-13E145267AC2}" type="sibTrans" cxnId="{3F5861B9-2A81-415D-87B9-4520C6DC8AD8}">
      <dgm:prSet/>
      <dgm:spPr/>
      <dgm:t>
        <a:bodyPr/>
        <a:lstStyle/>
        <a:p>
          <a:endParaRPr lang="en-US"/>
        </a:p>
      </dgm:t>
    </dgm:pt>
    <dgm:pt modelId="{552045AB-058F-49C8-92AC-7C2FB1FAC855}" type="asst">
      <dgm:prSet/>
      <dgm:spPr/>
      <dgm:t>
        <a:bodyPr/>
        <a:lstStyle/>
        <a:p>
          <a:r>
            <a:rPr lang="en-US" dirty="0" smtClean="0"/>
            <a:t>Chronic Disease Management</a:t>
          </a:r>
          <a:endParaRPr lang="en-US" dirty="0"/>
        </a:p>
      </dgm:t>
    </dgm:pt>
    <dgm:pt modelId="{88805D38-D503-49F3-BC8D-DD8F57A2814F}" type="parTrans" cxnId="{AAB525E0-FDA2-4549-859E-4562799E7CA4}">
      <dgm:prSet/>
      <dgm:spPr/>
      <dgm:t>
        <a:bodyPr/>
        <a:lstStyle/>
        <a:p>
          <a:endParaRPr lang="en-US"/>
        </a:p>
      </dgm:t>
    </dgm:pt>
    <dgm:pt modelId="{24E06C1F-8EEE-4CBC-88EB-0A3B377C2E55}" type="sibTrans" cxnId="{AAB525E0-FDA2-4549-859E-4562799E7CA4}">
      <dgm:prSet/>
      <dgm:spPr/>
      <dgm:t>
        <a:bodyPr/>
        <a:lstStyle/>
        <a:p>
          <a:endParaRPr lang="en-US"/>
        </a:p>
      </dgm:t>
    </dgm:pt>
    <dgm:pt modelId="{84F90C5E-043F-40D4-8E57-AE6428526367}" type="asst">
      <dgm:prSet/>
      <dgm:spPr/>
      <dgm:t>
        <a:bodyPr/>
        <a:lstStyle/>
        <a:p>
          <a:r>
            <a:rPr lang="en-US" dirty="0" smtClean="0"/>
            <a:t>Diabetes</a:t>
          </a:r>
          <a:endParaRPr lang="en-US" dirty="0"/>
        </a:p>
      </dgm:t>
    </dgm:pt>
    <dgm:pt modelId="{0F0AC758-0BC8-41BC-A990-0052D79A2E23}" type="parTrans" cxnId="{36144EBD-CA8C-4574-BF0C-F865D1C628A3}">
      <dgm:prSet/>
      <dgm:spPr/>
      <dgm:t>
        <a:bodyPr/>
        <a:lstStyle/>
        <a:p>
          <a:endParaRPr lang="en-US"/>
        </a:p>
      </dgm:t>
    </dgm:pt>
    <dgm:pt modelId="{04E666BC-4566-46FD-AD78-8C44EDE2B71C}" type="sibTrans" cxnId="{36144EBD-CA8C-4574-BF0C-F865D1C628A3}">
      <dgm:prSet/>
      <dgm:spPr/>
      <dgm:t>
        <a:bodyPr/>
        <a:lstStyle/>
        <a:p>
          <a:endParaRPr lang="en-US"/>
        </a:p>
      </dgm:t>
    </dgm:pt>
    <dgm:pt modelId="{7B7B1191-F476-4B29-83A0-D88B04AFE6E0}" type="asst">
      <dgm:prSet/>
      <dgm:spPr/>
      <dgm:t>
        <a:bodyPr/>
        <a:lstStyle/>
        <a:p>
          <a:r>
            <a:rPr lang="en-US" dirty="0" smtClean="0"/>
            <a:t>Cancer</a:t>
          </a:r>
          <a:endParaRPr lang="en-US" dirty="0"/>
        </a:p>
      </dgm:t>
    </dgm:pt>
    <dgm:pt modelId="{6242B31B-FF9C-42C8-9690-C358D4680D26}" type="parTrans" cxnId="{9D981BD5-2C8E-4A7D-955A-5B6D5ADB6823}">
      <dgm:prSet/>
      <dgm:spPr/>
      <dgm:t>
        <a:bodyPr/>
        <a:lstStyle/>
        <a:p>
          <a:endParaRPr lang="en-US"/>
        </a:p>
      </dgm:t>
    </dgm:pt>
    <dgm:pt modelId="{52F5B38D-84E0-4240-A90B-39C8A436E7C4}" type="sibTrans" cxnId="{9D981BD5-2C8E-4A7D-955A-5B6D5ADB6823}">
      <dgm:prSet/>
      <dgm:spPr/>
      <dgm:t>
        <a:bodyPr/>
        <a:lstStyle/>
        <a:p>
          <a:endParaRPr lang="en-US"/>
        </a:p>
      </dgm:t>
    </dgm:pt>
    <dgm:pt modelId="{5BA85521-06D9-4A2C-B430-B8FA7322E81A}">
      <dgm:prSet/>
      <dgm:spPr/>
      <dgm:t>
        <a:bodyPr/>
        <a:lstStyle/>
        <a:p>
          <a:r>
            <a:rPr lang="en-US" dirty="0" smtClean="0"/>
            <a:t>Maternal &amp; Child Health</a:t>
          </a:r>
          <a:endParaRPr lang="en-US" dirty="0"/>
        </a:p>
      </dgm:t>
    </dgm:pt>
    <dgm:pt modelId="{E02CA843-BB63-42C3-A2BF-54A6E5DBCA69}" type="parTrans" cxnId="{029B510F-F2A3-46C8-89CE-C8DC68350B50}">
      <dgm:prSet/>
      <dgm:spPr/>
      <dgm:t>
        <a:bodyPr/>
        <a:lstStyle/>
        <a:p>
          <a:endParaRPr lang="en-US"/>
        </a:p>
      </dgm:t>
    </dgm:pt>
    <dgm:pt modelId="{E4F80A89-A304-4436-A609-6CE50BFD9191}" type="sibTrans" cxnId="{029B510F-F2A3-46C8-89CE-C8DC68350B50}">
      <dgm:prSet/>
      <dgm:spPr/>
      <dgm:t>
        <a:bodyPr/>
        <a:lstStyle/>
        <a:p>
          <a:endParaRPr lang="en-US"/>
        </a:p>
      </dgm:t>
    </dgm:pt>
    <dgm:pt modelId="{2F734783-AB1A-4FA3-B573-58E5780B07F3}">
      <dgm:prSet/>
      <dgm:spPr/>
      <dgm:t>
        <a:bodyPr/>
        <a:lstStyle/>
        <a:p>
          <a:r>
            <a:rPr lang="en-US" dirty="0" smtClean="0"/>
            <a:t>Injury Prevention</a:t>
          </a:r>
          <a:endParaRPr lang="en-US" dirty="0"/>
        </a:p>
      </dgm:t>
    </dgm:pt>
    <dgm:pt modelId="{F8D5AAB1-0496-4CDD-82AC-0987F5A43D38}" type="parTrans" cxnId="{E8D6885B-89AB-4132-9D0C-D64B22C4A7A0}">
      <dgm:prSet/>
      <dgm:spPr/>
      <dgm:t>
        <a:bodyPr/>
        <a:lstStyle/>
        <a:p>
          <a:endParaRPr lang="en-US"/>
        </a:p>
      </dgm:t>
    </dgm:pt>
    <dgm:pt modelId="{7FF73B9D-C339-47DF-9F7F-65149D608A46}" type="sibTrans" cxnId="{E8D6885B-89AB-4132-9D0C-D64B22C4A7A0}">
      <dgm:prSet/>
      <dgm:spPr/>
      <dgm:t>
        <a:bodyPr/>
        <a:lstStyle/>
        <a:p>
          <a:endParaRPr lang="en-US"/>
        </a:p>
      </dgm:t>
    </dgm:pt>
    <dgm:pt modelId="{9D5FCD78-CF08-404A-A99B-9353E6DA3E30}" type="asst">
      <dgm:prSet/>
      <dgm:spPr/>
      <dgm:t>
        <a:bodyPr/>
        <a:lstStyle/>
        <a:p>
          <a:r>
            <a:rPr lang="en-US" dirty="0" smtClean="0"/>
            <a:t>HIV/AIDS</a:t>
          </a:r>
          <a:endParaRPr lang="en-US" dirty="0"/>
        </a:p>
      </dgm:t>
    </dgm:pt>
    <dgm:pt modelId="{22E52D45-D61D-4719-A780-39F6E03B8E37}" type="parTrans" cxnId="{C4F7D826-FC02-476B-B810-1FF77440F097}">
      <dgm:prSet/>
      <dgm:spPr/>
      <dgm:t>
        <a:bodyPr/>
        <a:lstStyle/>
        <a:p>
          <a:endParaRPr lang="en-US"/>
        </a:p>
      </dgm:t>
    </dgm:pt>
    <dgm:pt modelId="{345B728B-6C53-4F55-A2D2-4BB971C48603}" type="sibTrans" cxnId="{C4F7D826-FC02-476B-B810-1FF77440F097}">
      <dgm:prSet/>
      <dgm:spPr/>
      <dgm:t>
        <a:bodyPr/>
        <a:lstStyle/>
        <a:p>
          <a:endParaRPr lang="en-US"/>
        </a:p>
      </dgm:t>
    </dgm:pt>
    <dgm:pt modelId="{AB7D2238-00EE-49F4-96A6-878F3A6D74BB}">
      <dgm:prSet/>
      <dgm:spPr/>
      <dgm:t>
        <a:bodyPr/>
        <a:lstStyle/>
        <a:p>
          <a:r>
            <a:rPr lang="en-US" dirty="0" smtClean="0"/>
            <a:t>Mental Health</a:t>
          </a:r>
          <a:endParaRPr lang="en-US" dirty="0"/>
        </a:p>
      </dgm:t>
    </dgm:pt>
    <dgm:pt modelId="{91C33DC7-7F07-45D8-876E-E84656C6CB16}" type="parTrans" cxnId="{4D07AF17-8204-44B4-84CD-7406E9869C34}">
      <dgm:prSet/>
      <dgm:spPr/>
      <dgm:t>
        <a:bodyPr/>
        <a:lstStyle/>
        <a:p>
          <a:endParaRPr lang="en-US"/>
        </a:p>
      </dgm:t>
    </dgm:pt>
    <dgm:pt modelId="{5F5769FD-C4A7-4CFD-B20F-0CDDA64D07E7}" type="sibTrans" cxnId="{4D07AF17-8204-44B4-84CD-7406E9869C34}">
      <dgm:prSet/>
      <dgm:spPr/>
      <dgm:t>
        <a:bodyPr/>
        <a:lstStyle/>
        <a:p>
          <a:endParaRPr lang="en-US"/>
        </a:p>
      </dgm:t>
    </dgm:pt>
    <dgm:pt modelId="{380EA55B-08F5-4F48-ABE5-54E7AE515C40}" type="pres">
      <dgm:prSet presAssocID="{C7BC7AB0-5C94-49E1-B541-97EE3052E63E}" presName="hierChild1" presStyleCnt="0">
        <dgm:presLayoutVars>
          <dgm:orgChart val="1"/>
          <dgm:chPref val="1"/>
          <dgm:dir/>
          <dgm:animOne val="branch"/>
          <dgm:animLvl val="lvl"/>
          <dgm:resizeHandles/>
        </dgm:presLayoutVars>
      </dgm:prSet>
      <dgm:spPr/>
      <dgm:t>
        <a:bodyPr/>
        <a:lstStyle/>
        <a:p>
          <a:endParaRPr lang="en-US"/>
        </a:p>
      </dgm:t>
    </dgm:pt>
    <dgm:pt modelId="{BEA6C27C-7FCF-42DC-9D92-A9ECAD4BBC51}" type="pres">
      <dgm:prSet presAssocID="{E3D18DB8-9FDA-4E9F-AC7C-BF80D8BC32E1}" presName="hierRoot1" presStyleCnt="0">
        <dgm:presLayoutVars>
          <dgm:hierBranch val="init"/>
        </dgm:presLayoutVars>
      </dgm:prSet>
      <dgm:spPr/>
    </dgm:pt>
    <dgm:pt modelId="{87CF87F5-16A5-40DF-9704-52FF4D2023AC}" type="pres">
      <dgm:prSet presAssocID="{E3D18DB8-9FDA-4E9F-AC7C-BF80D8BC32E1}" presName="rootComposite1" presStyleCnt="0"/>
      <dgm:spPr/>
    </dgm:pt>
    <dgm:pt modelId="{76168541-63F9-4AA1-96A1-908646EB831F}" type="pres">
      <dgm:prSet presAssocID="{E3D18DB8-9FDA-4E9F-AC7C-BF80D8BC32E1}" presName="rootText1" presStyleLbl="node0" presStyleIdx="0" presStyleCnt="1" custScaleX="774985" custLinFactNeighborX="-13155">
        <dgm:presLayoutVars>
          <dgm:chPref val="3"/>
        </dgm:presLayoutVars>
      </dgm:prSet>
      <dgm:spPr/>
      <dgm:t>
        <a:bodyPr/>
        <a:lstStyle/>
        <a:p>
          <a:endParaRPr lang="en-US"/>
        </a:p>
      </dgm:t>
    </dgm:pt>
    <dgm:pt modelId="{AA4A71B9-BE3D-4A93-93AE-4B04968D44D4}" type="pres">
      <dgm:prSet presAssocID="{E3D18DB8-9FDA-4E9F-AC7C-BF80D8BC32E1}" presName="rootConnector1" presStyleLbl="node1" presStyleIdx="0" presStyleCnt="0"/>
      <dgm:spPr/>
      <dgm:t>
        <a:bodyPr/>
        <a:lstStyle/>
        <a:p>
          <a:endParaRPr lang="en-US"/>
        </a:p>
      </dgm:t>
    </dgm:pt>
    <dgm:pt modelId="{56AD54F0-EA63-4423-97EB-16671A5363BD}" type="pres">
      <dgm:prSet presAssocID="{E3D18DB8-9FDA-4E9F-AC7C-BF80D8BC32E1}" presName="hierChild2" presStyleCnt="0"/>
      <dgm:spPr/>
    </dgm:pt>
    <dgm:pt modelId="{15515247-96E4-4E08-8812-B796A45D6143}" type="pres">
      <dgm:prSet presAssocID="{E3D18DB8-9FDA-4E9F-AC7C-BF80D8BC32E1}" presName="hierChild3" presStyleCnt="0"/>
      <dgm:spPr/>
    </dgm:pt>
    <dgm:pt modelId="{4B516DD3-4D01-42A7-8844-A52FECD985AB}" type="pres">
      <dgm:prSet presAssocID="{FBF060CD-8CC0-4A97-8938-74246E4E2CC2}" presName="Name111" presStyleLbl="parChTrans1D2" presStyleIdx="0" presStyleCnt="2"/>
      <dgm:spPr/>
      <dgm:t>
        <a:bodyPr/>
        <a:lstStyle/>
        <a:p>
          <a:endParaRPr lang="en-US"/>
        </a:p>
      </dgm:t>
    </dgm:pt>
    <dgm:pt modelId="{163455A5-FAFC-4821-B938-575A5E10F868}" type="pres">
      <dgm:prSet presAssocID="{EF76CAC3-D833-41C5-A9C2-EE1C1F036419}" presName="hierRoot3" presStyleCnt="0">
        <dgm:presLayoutVars>
          <dgm:hierBranch val="init"/>
        </dgm:presLayoutVars>
      </dgm:prSet>
      <dgm:spPr/>
    </dgm:pt>
    <dgm:pt modelId="{C551A5EF-BCCC-457F-AF6C-6B9E19CFF2C7}" type="pres">
      <dgm:prSet presAssocID="{EF76CAC3-D833-41C5-A9C2-EE1C1F036419}" presName="rootComposite3" presStyleCnt="0"/>
      <dgm:spPr/>
    </dgm:pt>
    <dgm:pt modelId="{7D5A8B7E-7A95-4EC7-90FF-C523490401C3}" type="pres">
      <dgm:prSet presAssocID="{EF76CAC3-D833-41C5-A9C2-EE1C1F036419}" presName="rootText3" presStyleLbl="asst1" presStyleIdx="0" presStyleCnt="6" custLinFactNeighborX="-16809" custLinFactNeighborY="-2924">
        <dgm:presLayoutVars>
          <dgm:chPref val="3"/>
        </dgm:presLayoutVars>
      </dgm:prSet>
      <dgm:spPr/>
      <dgm:t>
        <a:bodyPr/>
        <a:lstStyle/>
        <a:p>
          <a:endParaRPr lang="en-US"/>
        </a:p>
      </dgm:t>
    </dgm:pt>
    <dgm:pt modelId="{D3C6F3D4-23CF-452D-B3BB-6513F0D9C286}" type="pres">
      <dgm:prSet presAssocID="{EF76CAC3-D833-41C5-A9C2-EE1C1F036419}" presName="rootConnector3" presStyleLbl="asst1" presStyleIdx="0" presStyleCnt="6"/>
      <dgm:spPr/>
      <dgm:t>
        <a:bodyPr/>
        <a:lstStyle/>
        <a:p>
          <a:endParaRPr lang="en-US"/>
        </a:p>
      </dgm:t>
    </dgm:pt>
    <dgm:pt modelId="{850CDB92-11A1-4BE5-B3FD-A8C2E0EE757A}" type="pres">
      <dgm:prSet presAssocID="{EF76CAC3-D833-41C5-A9C2-EE1C1F036419}" presName="hierChild6" presStyleCnt="0"/>
      <dgm:spPr/>
    </dgm:pt>
    <dgm:pt modelId="{9FA508EC-BA49-40BB-90FF-D02957418EFA}" type="pres">
      <dgm:prSet presAssocID="{531D2F6C-AA5F-44FE-8706-FFEBA6D2F84C}" presName="Name37" presStyleLbl="parChTrans1D3" presStyleIdx="0" presStyleCnt="9"/>
      <dgm:spPr/>
      <dgm:t>
        <a:bodyPr/>
        <a:lstStyle/>
        <a:p>
          <a:endParaRPr lang="en-US"/>
        </a:p>
      </dgm:t>
    </dgm:pt>
    <dgm:pt modelId="{1833DEDC-0FF1-45F3-84C4-F71DF4DA6C61}" type="pres">
      <dgm:prSet presAssocID="{5C0F3E7D-FCF8-4587-A7B5-5F9AAA412F5A}" presName="hierRoot2" presStyleCnt="0">
        <dgm:presLayoutVars>
          <dgm:hierBranch val="init"/>
        </dgm:presLayoutVars>
      </dgm:prSet>
      <dgm:spPr/>
    </dgm:pt>
    <dgm:pt modelId="{C26071AD-A2D2-400D-AEDC-8FE6B00ED618}" type="pres">
      <dgm:prSet presAssocID="{5C0F3E7D-FCF8-4587-A7B5-5F9AAA412F5A}" presName="rootComposite" presStyleCnt="0"/>
      <dgm:spPr/>
    </dgm:pt>
    <dgm:pt modelId="{5F5BA5D6-125B-4CEC-83C9-A7BB789E5C50}" type="pres">
      <dgm:prSet presAssocID="{5C0F3E7D-FCF8-4587-A7B5-5F9AAA412F5A}" presName="rootText" presStyleLbl="node3" presStyleIdx="0" presStyleCnt="5">
        <dgm:presLayoutVars>
          <dgm:chPref val="3"/>
        </dgm:presLayoutVars>
      </dgm:prSet>
      <dgm:spPr/>
      <dgm:t>
        <a:bodyPr/>
        <a:lstStyle/>
        <a:p>
          <a:endParaRPr lang="en-US"/>
        </a:p>
      </dgm:t>
    </dgm:pt>
    <dgm:pt modelId="{2C4A48F8-2CA4-417C-88DC-3C29AC1EE7FE}" type="pres">
      <dgm:prSet presAssocID="{5C0F3E7D-FCF8-4587-A7B5-5F9AAA412F5A}" presName="rootConnector" presStyleLbl="node3" presStyleIdx="0" presStyleCnt="5"/>
      <dgm:spPr/>
      <dgm:t>
        <a:bodyPr/>
        <a:lstStyle/>
        <a:p>
          <a:endParaRPr lang="en-US"/>
        </a:p>
      </dgm:t>
    </dgm:pt>
    <dgm:pt modelId="{097784A7-FEAA-475C-9CBC-A9C333CE0968}" type="pres">
      <dgm:prSet presAssocID="{5C0F3E7D-FCF8-4587-A7B5-5F9AAA412F5A}" presName="hierChild4" presStyleCnt="0"/>
      <dgm:spPr/>
    </dgm:pt>
    <dgm:pt modelId="{E5686571-FB15-47F1-9E31-406A191FE148}" type="pres">
      <dgm:prSet presAssocID="{5C0F3E7D-FCF8-4587-A7B5-5F9AAA412F5A}" presName="hierChild5" presStyleCnt="0"/>
      <dgm:spPr/>
    </dgm:pt>
    <dgm:pt modelId="{C028E132-08DD-40E7-BC32-6F185200C52A}" type="pres">
      <dgm:prSet presAssocID="{26E99F78-0310-42B1-8C34-CC30495ED1AC}" presName="Name111" presStyleLbl="parChTrans1D4" presStyleIdx="0" presStyleCnt="5"/>
      <dgm:spPr/>
      <dgm:t>
        <a:bodyPr/>
        <a:lstStyle/>
        <a:p>
          <a:endParaRPr lang="en-US"/>
        </a:p>
      </dgm:t>
    </dgm:pt>
    <dgm:pt modelId="{1034FADD-41D1-4647-A514-E4E4F805B9CB}" type="pres">
      <dgm:prSet presAssocID="{1C46DE10-FC89-4A29-A4D3-9A7C32F71CF0}" presName="hierRoot3" presStyleCnt="0">
        <dgm:presLayoutVars>
          <dgm:hierBranch val="init"/>
        </dgm:presLayoutVars>
      </dgm:prSet>
      <dgm:spPr/>
    </dgm:pt>
    <dgm:pt modelId="{A40407C4-3E9D-4B7D-873E-E44F4FE410BA}" type="pres">
      <dgm:prSet presAssocID="{1C46DE10-FC89-4A29-A4D3-9A7C32F71CF0}" presName="rootComposite3" presStyleCnt="0"/>
      <dgm:spPr/>
    </dgm:pt>
    <dgm:pt modelId="{E1B6704B-0D4F-422F-810F-480F711ACDD9}" type="pres">
      <dgm:prSet presAssocID="{1C46DE10-FC89-4A29-A4D3-9A7C32F71CF0}" presName="rootText3" presStyleLbl="asst3" presStyleIdx="0" presStyleCnt="3">
        <dgm:presLayoutVars>
          <dgm:chPref val="3"/>
        </dgm:presLayoutVars>
      </dgm:prSet>
      <dgm:spPr/>
      <dgm:t>
        <a:bodyPr/>
        <a:lstStyle/>
        <a:p>
          <a:endParaRPr lang="en-US"/>
        </a:p>
      </dgm:t>
    </dgm:pt>
    <dgm:pt modelId="{85D4D8A5-5D67-45A0-B79E-1177CE3FFFF0}" type="pres">
      <dgm:prSet presAssocID="{1C46DE10-FC89-4A29-A4D3-9A7C32F71CF0}" presName="rootConnector3" presStyleLbl="asst3" presStyleIdx="0" presStyleCnt="3"/>
      <dgm:spPr/>
      <dgm:t>
        <a:bodyPr/>
        <a:lstStyle/>
        <a:p>
          <a:endParaRPr lang="en-US"/>
        </a:p>
      </dgm:t>
    </dgm:pt>
    <dgm:pt modelId="{3170922E-4698-42B8-BB84-652316038E2B}" type="pres">
      <dgm:prSet presAssocID="{1C46DE10-FC89-4A29-A4D3-9A7C32F71CF0}" presName="hierChild6" presStyleCnt="0"/>
      <dgm:spPr/>
    </dgm:pt>
    <dgm:pt modelId="{CB53C0E9-783C-459D-9181-C443BD72BE77}" type="pres">
      <dgm:prSet presAssocID="{1C46DE10-FC89-4A29-A4D3-9A7C32F71CF0}" presName="hierChild7" presStyleCnt="0"/>
      <dgm:spPr/>
    </dgm:pt>
    <dgm:pt modelId="{BFF7B569-4CB5-4C50-B871-5AA39E27595C}" type="pres">
      <dgm:prSet presAssocID="{C3FC8182-4814-4980-AB35-0ED296BC4F8C}" presName="Name111" presStyleLbl="parChTrans1D4" presStyleIdx="1" presStyleCnt="5"/>
      <dgm:spPr/>
      <dgm:t>
        <a:bodyPr/>
        <a:lstStyle/>
        <a:p>
          <a:endParaRPr lang="en-US"/>
        </a:p>
      </dgm:t>
    </dgm:pt>
    <dgm:pt modelId="{A078C9DA-AB56-4798-8208-FB5F471F250F}" type="pres">
      <dgm:prSet presAssocID="{5365A6C9-7FEA-4758-923A-A8A2ED2FED72}" presName="hierRoot3" presStyleCnt="0">
        <dgm:presLayoutVars>
          <dgm:hierBranch val="init"/>
        </dgm:presLayoutVars>
      </dgm:prSet>
      <dgm:spPr/>
    </dgm:pt>
    <dgm:pt modelId="{729EB654-8E88-47AC-83A4-54F9AE793E4E}" type="pres">
      <dgm:prSet presAssocID="{5365A6C9-7FEA-4758-923A-A8A2ED2FED72}" presName="rootComposite3" presStyleCnt="0"/>
      <dgm:spPr/>
    </dgm:pt>
    <dgm:pt modelId="{A902D5A6-689E-46EA-8CD0-D332C3163F17}" type="pres">
      <dgm:prSet presAssocID="{5365A6C9-7FEA-4758-923A-A8A2ED2FED72}" presName="rootText3" presStyleLbl="asst3" presStyleIdx="1" presStyleCnt="3">
        <dgm:presLayoutVars>
          <dgm:chPref val="3"/>
        </dgm:presLayoutVars>
      </dgm:prSet>
      <dgm:spPr/>
      <dgm:t>
        <a:bodyPr/>
        <a:lstStyle/>
        <a:p>
          <a:endParaRPr lang="en-US"/>
        </a:p>
      </dgm:t>
    </dgm:pt>
    <dgm:pt modelId="{91A7949C-3A60-4371-9080-6301DDBD0CD3}" type="pres">
      <dgm:prSet presAssocID="{5365A6C9-7FEA-4758-923A-A8A2ED2FED72}" presName="rootConnector3" presStyleLbl="asst3" presStyleIdx="1" presStyleCnt="3"/>
      <dgm:spPr/>
      <dgm:t>
        <a:bodyPr/>
        <a:lstStyle/>
        <a:p>
          <a:endParaRPr lang="en-US"/>
        </a:p>
      </dgm:t>
    </dgm:pt>
    <dgm:pt modelId="{DFEAE0E0-A40A-4949-A05A-08F9B7BEF2EE}" type="pres">
      <dgm:prSet presAssocID="{5365A6C9-7FEA-4758-923A-A8A2ED2FED72}" presName="hierChild6" presStyleCnt="0"/>
      <dgm:spPr/>
    </dgm:pt>
    <dgm:pt modelId="{8EA36D3C-91A1-4016-ABFA-32410F2A7C73}" type="pres">
      <dgm:prSet presAssocID="{5365A6C9-7FEA-4758-923A-A8A2ED2FED72}" presName="hierChild7" presStyleCnt="0"/>
      <dgm:spPr/>
    </dgm:pt>
    <dgm:pt modelId="{F22CF30B-7097-45D7-8297-B93012E784F8}" type="pres">
      <dgm:prSet presAssocID="{49EA8D6E-183A-4BEB-A65B-21533AFF296C}" presName="Name111" presStyleLbl="parChTrans1D4" presStyleIdx="2" presStyleCnt="5"/>
      <dgm:spPr/>
      <dgm:t>
        <a:bodyPr/>
        <a:lstStyle/>
        <a:p>
          <a:endParaRPr lang="en-US"/>
        </a:p>
      </dgm:t>
    </dgm:pt>
    <dgm:pt modelId="{8265E595-3CA2-40A5-8392-847D501616F6}" type="pres">
      <dgm:prSet presAssocID="{DCE37D31-BB78-4771-8779-10773536770D}" presName="hierRoot3" presStyleCnt="0">
        <dgm:presLayoutVars>
          <dgm:hierBranch val="init"/>
        </dgm:presLayoutVars>
      </dgm:prSet>
      <dgm:spPr/>
    </dgm:pt>
    <dgm:pt modelId="{6995EF40-D458-4BD8-8C51-50C068A4F9C1}" type="pres">
      <dgm:prSet presAssocID="{DCE37D31-BB78-4771-8779-10773536770D}" presName="rootComposite3" presStyleCnt="0"/>
      <dgm:spPr/>
    </dgm:pt>
    <dgm:pt modelId="{00B354DA-3668-45D5-9396-31D2EB627F08}" type="pres">
      <dgm:prSet presAssocID="{DCE37D31-BB78-4771-8779-10773536770D}" presName="rootText3" presStyleLbl="asst3" presStyleIdx="2" presStyleCnt="3">
        <dgm:presLayoutVars>
          <dgm:chPref val="3"/>
        </dgm:presLayoutVars>
      </dgm:prSet>
      <dgm:spPr/>
      <dgm:t>
        <a:bodyPr/>
        <a:lstStyle/>
        <a:p>
          <a:endParaRPr lang="en-US"/>
        </a:p>
      </dgm:t>
    </dgm:pt>
    <dgm:pt modelId="{B8A8B843-85D2-42D5-995F-9DECE5C2CD4C}" type="pres">
      <dgm:prSet presAssocID="{DCE37D31-BB78-4771-8779-10773536770D}" presName="rootConnector3" presStyleLbl="asst3" presStyleIdx="2" presStyleCnt="3"/>
      <dgm:spPr/>
      <dgm:t>
        <a:bodyPr/>
        <a:lstStyle/>
        <a:p>
          <a:endParaRPr lang="en-US"/>
        </a:p>
      </dgm:t>
    </dgm:pt>
    <dgm:pt modelId="{90ED19F8-1F55-4E46-8CBD-2E1689B85F05}" type="pres">
      <dgm:prSet presAssocID="{DCE37D31-BB78-4771-8779-10773536770D}" presName="hierChild6" presStyleCnt="0"/>
      <dgm:spPr/>
    </dgm:pt>
    <dgm:pt modelId="{C90DA088-5C3C-4B2D-BB1B-9A2716DB5D2C}" type="pres">
      <dgm:prSet presAssocID="{DCE37D31-BB78-4771-8779-10773536770D}" presName="hierChild7" presStyleCnt="0"/>
      <dgm:spPr/>
    </dgm:pt>
    <dgm:pt modelId="{82429061-15F5-46A3-8A24-63E60C909F87}" type="pres">
      <dgm:prSet presAssocID="{A1417321-C15E-4027-AD77-A1D751CCDEA5}" presName="Name37" presStyleLbl="parChTrans1D3" presStyleIdx="1" presStyleCnt="9"/>
      <dgm:spPr/>
      <dgm:t>
        <a:bodyPr/>
        <a:lstStyle/>
        <a:p>
          <a:endParaRPr lang="en-US"/>
        </a:p>
      </dgm:t>
    </dgm:pt>
    <dgm:pt modelId="{030D9EEF-EAA3-4247-9880-3F52D42A1584}" type="pres">
      <dgm:prSet presAssocID="{7529DA3C-1EF7-498B-9477-49EB836AC8A4}" presName="hierRoot2" presStyleCnt="0">
        <dgm:presLayoutVars>
          <dgm:hierBranch val="init"/>
        </dgm:presLayoutVars>
      </dgm:prSet>
      <dgm:spPr/>
    </dgm:pt>
    <dgm:pt modelId="{BB79A90E-F2B1-4DD9-A080-8C47DD6B3B72}" type="pres">
      <dgm:prSet presAssocID="{7529DA3C-1EF7-498B-9477-49EB836AC8A4}" presName="rootComposite" presStyleCnt="0"/>
      <dgm:spPr/>
    </dgm:pt>
    <dgm:pt modelId="{0335FD1B-685C-4EF6-9B0F-2EEF859CA7CE}" type="pres">
      <dgm:prSet presAssocID="{7529DA3C-1EF7-498B-9477-49EB836AC8A4}" presName="rootText" presStyleLbl="node3" presStyleIdx="1" presStyleCnt="5">
        <dgm:presLayoutVars>
          <dgm:chPref val="3"/>
        </dgm:presLayoutVars>
      </dgm:prSet>
      <dgm:spPr/>
      <dgm:t>
        <a:bodyPr/>
        <a:lstStyle/>
        <a:p>
          <a:endParaRPr lang="en-US"/>
        </a:p>
      </dgm:t>
    </dgm:pt>
    <dgm:pt modelId="{C67EB8A1-ADA9-4721-B3C8-6F9AED55F112}" type="pres">
      <dgm:prSet presAssocID="{7529DA3C-1EF7-498B-9477-49EB836AC8A4}" presName="rootConnector" presStyleLbl="node3" presStyleIdx="1" presStyleCnt="5"/>
      <dgm:spPr/>
      <dgm:t>
        <a:bodyPr/>
        <a:lstStyle/>
        <a:p>
          <a:endParaRPr lang="en-US"/>
        </a:p>
      </dgm:t>
    </dgm:pt>
    <dgm:pt modelId="{9277B2D1-21C6-4E79-8B76-884978898CE5}" type="pres">
      <dgm:prSet presAssocID="{7529DA3C-1EF7-498B-9477-49EB836AC8A4}" presName="hierChild4" presStyleCnt="0"/>
      <dgm:spPr/>
    </dgm:pt>
    <dgm:pt modelId="{2333D10F-3ADD-463F-B853-6CD9F613BB42}" type="pres">
      <dgm:prSet presAssocID="{F82F1C23-67C3-430C-9852-08F344E5EE61}" presName="Name37" presStyleLbl="parChTrans1D4" presStyleIdx="3" presStyleCnt="5"/>
      <dgm:spPr/>
      <dgm:t>
        <a:bodyPr/>
        <a:lstStyle/>
        <a:p>
          <a:endParaRPr lang="en-US"/>
        </a:p>
      </dgm:t>
    </dgm:pt>
    <dgm:pt modelId="{9EE68044-D8CD-459C-A583-1641E1EB3396}" type="pres">
      <dgm:prSet presAssocID="{030CA1ED-4FCC-4680-A3A5-58F97D3B38E6}" presName="hierRoot2" presStyleCnt="0">
        <dgm:presLayoutVars>
          <dgm:hierBranch val="init"/>
        </dgm:presLayoutVars>
      </dgm:prSet>
      <dgm:spPr/>
    </dgm:pt>
    <dgm:pt modelId="{E8EE0BE9-2251-4451-9FDD-3EE3BD29FDB2}" type="pres">
      <dgm:prSet presAssocID="{030CA1ED-4FCC-4680-A3A5-58F97D3B38E6}" presName="rootComposite" presStyleCnt="0"/>
      <dgm:spPr/>
    </dgm:pt>
    <dgm:pt modelId="{F9A3343B-B1EE-4C76-8576-53FADF4991B9}" type="pres">
      <dgm:prSet presAssocID="{030CA1ED-4FCC-4680-A3A5-58F97D3B38E6}" presName="rootText" presStyleLbl="node4" presStyleIdx="0" presStyleCnt="2">
        <dgm:presLayoutVars>
          <dgm:chPref val="3"/>
        </dgm:presLayoutVars>
      </dgm:prSet>
      <dgm:spPr/>
      <dgm:t>
        <a:bodyPr/>
        <a:lstStyle/>
        <a:p>
          <a:endParaRPr lang="en-US"/>
        </a:p>
      </dgm:t>
    </dgm:pt>
    <dgm:pt modelId="{801C4802-A229-49A6-AAE8-C99D53BCF035}" type="pres">
      <dgm:prSet presAssocID="{030CA1ED-4FCC-4680-A3A5-58F97D3B38E6}" presName="rootConnector" presStyleLbl="node4" presStyleIdx="0" presStyleCnt="2"/>
      <dgm:spPr/>
      <dgm:t>
        <a:bodyPr/>
        <a:lstStyle/>
        <a:p>
          <a:endParaRPr lang="en-US"/>
        </a:p>
      </dgm:t>
    </dgm:pt>
    <dgm:pt modelId="{4C05E7DE-C54E-468E-95AC-90328BBE6F90}" type="pres">
      <dgm:prSet presAssocID="{030CA1ED-4FCC-4680-A3A5-58F97D3B38E6}" presName="hierChild4" presStyleCnt="0"/>
      <dgm:spPr/>
    </dgm:pt>
    <dgm:pt modelId="{E58047C8-81B7-4FD4-B097-F03F579457C2}" type="pres">
      <dgm:prSet presAssocID="{030CA1ED-4FCC-4680-A3A5-58F97D3B38E6}" presName="hierChild5" presStyleCnt="0"/>
      <dgm:spPr/>
    </dgm:pt>
    <dgm:pt modelId="{7D3FF2ED-30E6-425C-A030-0A6FB75BD933}" type="pres">
      <dgm:prSet presAssocID="{169372B4-FB0B-4067-BD8F-81E760EEC117}" presName="Name37" presStyleLbl="parChTrans1D4" presStyleIdx="4" presStyleCnt="5"/>
      <dgm:spPr/>
      <dgm:t>
        <a:bodyPr/>
        <a:lstStyle/>
        <a:p>
          <a:endParaRPr lang="en-US"/>
        </a:p>
      </dgm:t>
    </dgm:pt>
    <dgm:pt modelId="{792480D0-B1C3-479C-941A-3EA22EBD429C}" type="pres">
      <dgm:prSet presAssocID="{27D00C8B-5767-4141-B410-5EEE96DF13EB}" presName="hierRoot2" presStyleCnt="0">
        <dgm:presLayoutVars>
          <dgm:hierBranch val="init"/>
        </dgm:presLayoutVars>
      </dgm:prSet>
      <dgm:spPr/>
    </dgm:pt>
    <dgm:pt modelId="{B019EDCF-502C-4B20-8A46-5841926D785C}" type="pres">
      <dgm:prSet presAssocID="{27D00C8B-5767-4141-B410-5EEE96DF13EB}" presName="rootComposite" presStyleCnt="0"/>
      <dgm:spPr/>
    </dgm:pt>
    <dgm:pt modelId="{90D4353C-1D3F-440F-B16C-A2EEEC756627}" type="pres">
      <dgm:prSet presAssocID="{27D00C8B-5767-4141-B410-5EEE96DF13EB}" presName="rootText" presStyleLbl="node4" presStyleIdx="1" presStyleCnt="2">
        <dgm:presLayoutVars>
          <dgm:chPref val="3"/>
        </dgm:presLayoutVars>
      </dgm:prSet>
      <dgm:spPr/>
      <dgm:t>
        <a:bodyPr/>
        <a:lstStyle/>
        <a:p>
          <a:endParaRPr lang="en-US"/>
        </a:p>
      </dgm:t>
    </dgm:pt>
    <dgm:pt modelId="{A96EED4A-F025-4C23-84E0-AC1F2E7C4A3B}" type="pres">
      <dgm:prSet presAssocID="{27D00C8B-5767-4141-B410-5EEE96DF13EB}" presName="rootConnector" presStyleLbl="node4" presStyleIdx="1" presStyleCnt="2"/>
      <dgm:spPr/>
      <dgm:t>
        <a:bodyPr/>
        <a:lstStyle/>
        <a:p>
          <a:endParaRPr lang="en-US"/>
        </a:p>
      </dgm:t>
    </dgm:pt>
    <dgm:pt modelId="{B88221B1-FC7A-4C27-A3DA-454556166180}" type="pres">
      <dgm:prSet presAssocID="{27D00C8B-5767-4141-B410-5EEE96DF13EB}" presName="hierChild4" presStyleCnt="0"/>
      <dgm:spPr/>
    </dgm:pt>
    <dgm:pt modelId="{4730ECDD-896F-4874-9BB3-C08BC86C2CDE}" type="pres">
      <dgm:prSet presAssocID="{27D00C8B-5767-4141-B410-5EEE96DF13EB}" presName="hierChild5" presStyleCnt="0"/>
      <dgm:spPr/>
    </dgm:pt>
    <dgm:pt modelId="{C7CC9353-B7D2-4E20-A710-7E5C718C818D}" type="pres">
      <dgm:prSet presAssocID="{7529DA3C-1EF7-498B-9477-49EB836AC8A4}" presName="hierChild5" presStyleCnt="0"/>
      <dgm:spPr/>
    </dgm:pt>
    <dgm:pt modelId="{8DD11F36-5FA9-4A64-8898-6F0EE3DB2DD4}" type="pres">
      <dgm:prSet presAssocID="{EF76CAC3-D833-41C5-A9C2-EE1C1F036419}" presName="hierChild7" presStyleCnt="0"/>
      <dgm:spPr/>
    </dgm:pt>
    <dgm:pt modelId="{85351111-05AE-4288-B637-ED96541E7769}" type="pres">
      <dgm:prSet presAssocID="{327FD4DD-51E4-4D3E-90B3-911C9AC58B97}" presName="Name111" presStyleLbl="parChTrans1D2" presStyleIdx="1" presStyleCnt="2"/>
      <dgm:spPr/>
      <dgm:t>
        <a:bodyPr/>
        <a:lstStyle/>
        <a:p>
          <a:endParaRPr lang="en-US"/>
        </a:p>
      </dgm:t>
    </dgm:pt>
    <dgm:pt modelId="{136A6C3D-3AF3-4425-B983-AADD1460B8D6}" type="pres">
      <dgm:prSet presAssocID="{0AB1EDD4-3892-442C-A693-7B8327EE0579}" presName="hierRoot3" presStyleCnt="0">
        <dgm:presLayoutVars>
          <dgm:hierBranch val="init"/>
        </dgm:presLayoutVars>
      </dgm:prSet>
      <dgm:spPr/>
    </dgm:pt>
    <dgm:pt modelId="{18FB10DA-4753-4F66-9549-EDD7B38279FC}" type="pres">
      <dgm:prSet presAssocID="{0AB1EDD4-3892-442C-A693-7B8327EE0579}" presName="rootComposite3" presStyleCnt="0"/>
      <dgm:spPr/>
    </dgm:pt>
    <dgm:pt modelId="{286DBE09-35EB-45C0-804C-092D23566DBC}" type="pres">
      <dgm:prSet presAssocID="{0AB1EDD4-3892-442C-A693-7B8327EE0579}" presName="rootText3" presStyleLbl="asst1" presStyleIdx="1" presStyleCnt="6" custScaleX="117026">
        <dgm:presLayoutVars>
          <dgm:chPref val="3"/>
        </dgm:presLayoutVars>
      </dgm:prSet>
      <dgm:spPr/>
      <dgm:t>
        <a:bodyPr/>
        <a:lstStyle/>
        <a:p>
          <a:endParaRPr lang="en-US"/>
        </a:p>
      </dgm:t>
    </dgm:pt>
    <dgm:pt modelId="{F08E4FE1-7721-4AC4-AC28-D73408E8A031}" type="pres">
      <dgm:prSet presAssocID="{0AB1EDD4-3892-442C-A693-7B8327EE0579}" presName="rootConnector3" presStyleLbl="asst1" presStyleIdx="1" presStyleCnt="6"/>
      <dgm:spPr/>
      <dgm:t>
        <a:bodyPr/>
        <a:lstStyle/>
        <a:p>
          <a:endParaRPr lang="en-US"/>
        </a:p>
      </dgm:t>
    </dgm:pt>
    <dgm:pt modelId="{15D96D85-D934-4438-B13D-5BEA8DA19C88}" type="pres">
      <dgm:prSet presAssocID="{0AB1EDD4-3892-442C-A693-7B8327EE0579}" presName="hierChild6" presStyleCnt="0"/>
      <dgm:spPr/>
    </dgm:pt>
    <dgm:pt modelId="{A737E0C2-EBEB-48AA-A989-E0A34839E48A}" type="pres">
      <dgm:prSet presAssocID="{E02CA843-BB63-42C3-A2BF-54A6E5DBCA69}" presName="Name37" presStyleLbl="parChTrans1D3" presStyleIdx="2" presStyleCnt="9"/>
      <dgm:spPr/>
      <dgm:t>
        <a:bodyPr/>
        <a:lstStyle/>
        <a:p>
          <a:endParaRPr lang="en-US"/>
        </a:p>
      </dgm:t>
    </dgm:pt>
    <dgm:pt modelId="{17D1EC44-1976-433A-BF58-412402E97418}" type="pres">
      <dgm:prSet presAssocID="{5BA85521-06D9-4A2C-B430-B8FA7322E81A}" presName="hierRoot2" presStyleCnt="0">
        <dgm:presLayoutVars>
          <dgm:hierBranch val="init"/>
        </dgm:presLayoutVars>
      </dgm:prSet>
      <dgm:spPr/>
    </dgm:pt>
    <dgm:pt modelId="{580468F7-4B10-44DD-BAA1-60A6440C636C}" type="pres">
      <dgm:prSet presAssocID="{5BA85521-06D9-4A2C-B430-B8FA7322E81A}" presName="rootComposite" presStyleCnt="0"/>
      <dgm:spPr/>
    </dgm:pt>
    <dgm:pt modelId="{C71541E0-C2EF-414A-AF7F-49D02653286A}" type="pres">
      <dgm:prSet presAssocID="{5BA85521-06D9-4A2C-B430-B8FA7322E81A}" presName="rootText" presStyleLbl="node3" presStyleIdx="2" presStyleCnt="5">
        <dgm:presLayoutVars>
          <dgm:chPref val="3"/>
        </dgm:presLayoutVars>
      </dgm:prSet>
      <dgm:spPr/>
      <dgm:t>
        <a:bodyPr/>
        <a:lstStyle/>
        <a:p>
          <a:endParaRPr lang="en-US"/>
        </a:p>
      </dgm:t>
    </dgm:pt>
    <dgm:pt modelId="{7491D22F-E60E-4F84-8F2A-1CADE8D36812}" type="pres">
      <dgm:prSet presAssocID="{5BA85521-06D9-4A2C-B430-B8FA7322E81A}" presName="rootConnector" presStyleLbl="node3" presStyleIdx="2" presStyleCnt="5"/>
      <dgm:spPr/>
      <dgm:t>
        <a:bodyPr/>
        <a:lstStyle/>
        <a:p>
          <a:endParaRPr lang="en-US"/>
        </a:p>
      </dgm:t>
    </dgm:pt>
    <dgm:pt modelId="{405ADA9B-F098-45CB-9137-B5DCC29F0CCB}" type="pres">
      <dgm:prSet presAssocID="{5BA85521-06D9-4A2C-B430-B8FA7322E81A}" presName="hierChild4" presStyleCnt="0"/>
      <dgm:spPr/>
    </dgm:pt>
    <dgm:pt modelId="{749DE25D-8A0A-4C9E-A635-628D7FCC60C6}" type="pres">
      <dgm:prSet presAssocID="{5BA85521-06D9-4A2C-B430-B8FA7322E81A}" presName="hierChild5" presStyleCnt="0"/>
      <dgm:spPr/>
    </dgm:pt>
    <dgm:pt modelId="{D2AB08E4-E9F8-4BAE-ABB8-A5B39E50E5C5}" type="pres">
      <dgm:prSet presAssocID="{F8D5AAB1-0496-4CDD-82AC-0987F5A43D38}" presName="Name37" presStyleLbl="parChTrans1D3" presStyleIdx="3" presStyleCnt="9"/>
      <dgm:spPr/>
      <dgm:t>
        <a:bodyPr/>
        <a:lstStyle/>
        <a:p>
          <a:endParaRPr lang="en-US"/>
        </a:p>
      </dgm:t>
    </dgm:pt>
    <dgm:pt modelId="{AD93B445-ECE0-403E-85CC-2276E23E6657}" type="pres">
      <dgm:prSet presAssocID="{2F734783-AB1A-4FA3-B573-58E5780B07F3}" presName="hierRoot2" presStyleCnt="0">
        <dgm:presLayoutVars>
          <dgm:hierBranch val="init"/>
        </dgm:presLayoutVars>
      </dgm:prSet>
      <dgm:spPr/>
    </dgm:pt>
    <dgm:pt modelId="{71CE3412-BB0B-4541-99B3-2C23C7161E9E}" type="pres">
      <dgm:prSet presAssocID="{2F734783-AB1A-4FA3-B573-58E5780B07F3}" presName="rootComposite" presStyleCnt="0"/>
      <dgm:spPr/>
    </dgm:pt>
    <dgm:pt modelId="{57C93801-EF48-4C6C-B84F-7EF4DF05C10A}" type="pres">
      <dgm:prSet presAssocID="{2F734783-AB1A-4FA3-B573-58E5780B07F3}" presName="rootText" presStyleLbl="node3" presStyleIdx="3" presStyleCnt="5">
        <dgm:presLayoutVars>
          <dgm:chPref val="3"/>
        </dgm:presLayoutVars>
      </dgm:prSet>
      <dgm:spPr/>
      <dgm:t>
        <a:bodyPr/>
        <a:lstStyle/>
        <a:p>
          <a:endParaRPr lang="en-US"/>
        </a:p>
      </dgm:t>
    </dgm:pt>
    <dgm:pt modelId="{E550E4D4-3EF8-44FD-937B-AAD5EEBC66E5}" type="pres">
      <dgm:prSet presAssocID="{2F734783-AB1A-4FA3-B573-58E5780B07F3}" presName="rootConnector" presStyleLbl="node3" presStyleIdx="3" presStyleCnt="5"/>
      <dgm:spPr/>
      <dgm:t>
        <a:bodyPr/>
        <a:lstStyle/>
        <a:p>
          <a:endParaRPr lang="en-US"/>
        </a:p>
      </dgm:t>
    </dgm:pt>
    <dgm:pt modelId="{92D204A0-3758-4BEF-96E4-AF2F3EF792BA}" type="pres">
      <dgm:prSet presAssocID="{2F734783-AB1A-4FA3-B573-58E5780B07F3}" presName="hierChild4" presStyleCnt="0"/>
      <dgm:spPr/>
    </dgm:pt>
    <dgm:pt modelId="{DBF9E7A7-D263-4901-974F-602E46B16AEE}" type="pres">
      <dgm:prSet presAssocID="{2F734783-AB1A-4FA3-B573-58E5780B07F3}" presName="hierChild5" presStyleCnt="0"/>
      <dgm:spPr/>
    </dgm:pt>
    <dgm:pt modelId="{09619CBE-8EA4-4964-B9DA-D3A3DF76C454}" type="pres">
      <dgm:prSet presAssocID="{91C33DC7-7F07-45D8-876E-E84656C6CB16}" presName="Name37" presStyleLbl="parChTrans1D3" presStyleIdx="4" presStyleCnt="9"/>
      <dgm:spPr/>
      <dgm:t>
        <a:bodyPr/>
        <a:lstStyle/>
        <a:p>
          <a:endParaRPr lang="en-US"/>
        </a:p>
      </dgm:t>
    </dgm:pt>
    <dgm:pt modelId="{29FF8EC1-B299-48EA-BA9D-9F9B6117DC0E}" type="pres">
      <dgm:prSet presAssocID="{AB7D2238-00EE-49F4-96A6-878F3A6D74BB}" presName="hierRoot2" presStyleCnt="0">
        <dgm:presLayoutVars>
          <dgm:hierBranch val="init"/>
        </dgm:presLayoutVars>
      </dgm:prSet>
      <dgm:spPr/>
    </dgm:pt>
    <dgm:pt modelId="{839E3B80-1321-4C11-BAE0-7C68D5C9918E}" type="pres">
      <dgm:prSet presAssocID="{AB7D2238-00EE-49F4-96A6-878F3A6D74BB}" presName="rootComposite" presStyleCnt="0"/>
      <dgm:spPr/>
    </dgm:pt>
    <dgm:pt modelId="{3BB66BA3-5BE3-4144-B206-B7CD4684FEF3}" type="pres">
      <dgm:prSet presAssocID="{AB7D2238-00EE-49F4-96A6-878F3A6D74BB}" presName="rootText" presStyleLbl="node3" presStyleIdx="4" presStyleCnt="5">
        <dgm:presLayoutVars>
          <dgm:chPref val="3"/>
        </dgm:presLayoutVars>
      </dgm:prSet>
      <dgm:spPr/>
      <dgm:t>
        <a:bodyPr/>
        <a:lstStyle/>
        <a:p>
          <a:endParaRPr lang="en-US"/>
        </a:p>
      </dgm:t>
    </dgm:pt>
    <dgm:pt modelId="{43F19FE5-F536-4B9E-BFA6-04876CA15E86}" type="pres">
      <dgm:prSet presAssocID="{AB7D2238-00EE-49F4-96A6-878F3A6D74BB}" presName="rootConnector" presStyleLbl="node3" presStyleIdx="4" presStyleCnt="5"/>
      <dgm:spPr/>
      <dgm:t>
        <a:bodyPr/>
        <a:lstStyle/>
        <a:p>
          <a:endParaRPr lang="en-US"/>
        </a:p>
      </dgm:t>
    </dgm:pt>
    <dgm:pt modelId="{A61DF4E7-6BE8-4EBA-89BE-1ADFB901A245}" type="pres">
      <dgm:prSet presAssocID="{AB7D2238-00EE-49F4-96A6-878F3A6D74BB}" presName="hierChild4" presStyleCnt="0"/>
      <dgm:spPr/>
    </dgm:pt>
    <dgm:pt modelId="{A91A1666-03C9-4CBA-A7B3-E61632286C60}" type="pres">
      <dgm:prSet presAssocID="{AB7D2238-00EE-49F4-96A6-878F3A6D74BB}" presName="hierChild5" presStyleCnt="0"/>
      <dgm:spPr/>
    </dgm:pt>
    <dgm:pt modelId="{641249EE-503D-45A7-B5CB-B496FA06EE15}" type="pres">
      <dgm:prSet presAssocID="{0AB1EDD4-3892-442C-A693-7B8327EE0579}" presName="hierChild7" presStyleCnt="0"/>
      <dgm:spPr/>
    </dgm:pt>
    <dgm:pt modelId="{C13AF9BE-5BA3-4414-8881-D07A2B96AAD8}" type="pres">
      <dgm:prSet presAssocID="{88805D38-D503-49F3-BC8D-DD8F57A2814F}" presName="Name111" presStyleLbl="parChTrans1D3" presStyleIdx="5" presStyleCnt="9"/>
      <dgm:spPr/>
      <dgm:t>
        <a:bodyPr/>
        <a:lstStyle/>
        <a:p>
          <a:endParaRPr lang="en-US"/>
        </a:p>
      </dgm:t>
    </dgm:pt>
    <dgm:pt modelId="{4A10B271-422C-404E-9544-8694BE7A4A31}" type="pres">
      <dgm:prSet presAssocID="{552045AB-058F-49C8-92AC-7C2FB1FAC855}" presName="hierRoot3" presStyleCnt="0">
        <dgm:presLayoutVars>
          <dgm:hierBranch val="init"/>
        </dgm:presLayoutVars>
      </dgm:prSet>
      <dgm:spPr/>
    </dgm:pt>
    <dgm:pt modelId="{E274E9BD-70F2-48C7-B089-DFCF9AFDD54A}" type="pres">
      <dgm:prSet presAssocID="{552045AB-058F-49C8-92AC-7C2FB1FAC855}" presName="rootComposite3" presStyleCnt="0"/>
      <dgm:spPr/>
    </dgm:pt>
    <dgm:pt modelId="{52620814-8821-4DC4-BE5F-C51DB65A2825}" type="pres">
      <dgm:prSet presAssocID="{552045AB-058F-49C8-92AC-7C2FB1FAC855}" presName="rootText3" presStyleLbl="asst1" presStyleIdx="2" presStyleCnt="6">
        <dgm:presLayoutVars>
          <dgm:chPref val="3"/>
        </dgm:presLayoutVars>
      </dgm:prSet>
      <dgm:spPr/>
      <dgm:t>
        <a:bodyPr/>
        <a:lstStyle/>
        <a:p>
          <a:endParaRPr lang="en-US"/>
        </a:p>
      </dgm:t>
    </dgm:pt>
    <dgm:pt modelId="{E7F0EC94-AF29-473D-9A2E-1E21AB1E8150}" type="pres">
      <dgm:prSet presAssocID="{552045AB-058F-49C8-92AC-7C2FB1FAC855}" presName="rootConnector3" presStyleLbl="asst1" presStyleIdx="2" presStyleCnt="6"/>
      <dgm:spPr/>
      <dgm:t>
        <a:bodyPr/>
        <a:lstStyle/>
        <a:p>
          <a:endParaRPr lang="en-US"/>
        </a:p>
      </dgm:t>
    </dgm:pt>
    <dgm:pt modelId="{FFD2B582-19F8-4C7B-BCBE-B1B210C62DB1}" type="pres">
      <dgm:prSet presAssocID="{552045AB-058F-49C8-92AC-7C2FB1FAC855}" presName="hierChild6" presStyleCnt="0"/>
      <dgm:spPr/>
    </dgm:pt>
    <dgm:pt modelId="{52E43612-B6EF-4A8D-BCA3-C426179099CB}" type="pres">
      <dgm:prSet presAssocID="{552045AB-058F-49C8-92AC-7C2FB1FAC855}" presName="hierChild7" presStyleCnt="0"/>
      <dgm:spPr/>
    </dgm:pt>
    <dgm:pt modelId="{5838C167-93E7-4A56-88E5-030A427AD49F}" type="pres">
      <dgm:prSet presAssocID="{0F0AC758-0BC8-41BC-A990-0052D79A2E23}" presName="Name111" presStyleLbl="parChTrans1D3" presStyleIdx="6" presStyleCnt="9"/>
      <dgm:spPr/>
      <dgm:t>
        <a:bodyPr/>
        <a:lstStyle/>
        <a:p>
          <a:endParaRPr lang="en-US"/>
        </a:p>
      </dgm:t>
    </dgm:pt>
    <dgm:pt modelId="{3358C40E-EE17-437A-B8BB-349907D73F57}" type="pres">
      <dgm:prSet presAssocID="{84F90C5E-043F-40D4-8E57-AE6428526367}" presName="hierRoot3" presStyleCnt="0">
        <dgm:presLayoutVars>
          <dgm:hierBranch val="init"/>
        </dgm:presLayoutVars>
      </dgm:prSet>
      <dgm:spPr/>
    </dgm:pt>
    <dgm:pt modelId="{E630E3BC-0FB5-4A10-AE1B-1C731C4D0618}" type="pres">
      <dgm:prSet presAssocID="{84F90C5E-043F-40D4-8E57-AE6428526367}" presName="rootComposite3" presStyleCnt="0"/>
      <dgm:spPr/>
    </dgm:pt>
    <dgm:pt modelId="{DC9D183E-086E-47A6-8891-C4D8547005DF}" type="pres">
      <dgm:prSet presAssocID="{84F90C5E-043F-40D4-8E57-AE6428526367}" presName="rootText3" presStyleLbl="asst1" presStyleIdx="3" presStyleCnt="6">
        <dgm:presLayoutVars>
          <dgm:chPref val="3"/>
        </dgm:presLayoutVars>
      </dgm:prSet>
      <dgm:spPr/>
      <dgm:t>
        <a:bodyPr/>
        <a:lstStyle/>
        <a:p>
          <a:endParaRPr lang="en-US"/>
        </a:p>
      </dgm:t>
    </dgm:pt>
    <dgm:pt modelId="{D3921850-799D-4A49-8A74-89124B2D459E}" type="pres">
      <dgm:prSet presAssocID="{84F90C5E-043F-40D4-8E57-AE6428526367}" presName="rootConnector3" presStyleLbl="asst1" presStyleIdx="3" presStyleCnt="6"/>
      <dgm:spPr/>
      <dgm:t>
        <a:bodyPr/>
        <a:lstStyle/>
        <a:p>
          <a:endParaRPr lang="en-US"/>
        </a:p>
      </dgm:t>
    </dgm:pt>
    <dgm:pt modelId="{D04B20C2-03A2-4F3E-BF5B-5FD234171EFE}" type="pres">
      <dgm:prSet presAssocID="{84F90C5E-043F-40D4-8E57-AE6428526367}" presName="hierChild6" presStyleCnt="0"/>
      <dgm:spPr/>
    </dgm:pt>
    <dgm:pt modelId="{78432316-248B-4712-9ED1-061463B8FE9B}" type="pres">
      <dgm:prSet presAssocID="{84F90C5E-043F-40D4-8E57-AE6428526367}" presName="hierChild7" presStyleCnt="0"/>
      <dgm:spPr/>
    </dgm:pt>
    <dgm:pt modelId="{E3B3287B-C96D-4CB8-830F-447C92AAB1D3}" type="pres">
      <dgm:prSet presAssocID="{6242B31B-FF9C-42C8-9690-C358D4680D26}" presName="Name111" presStyleLbl="parChTrans1D3" presStyleIdx="7" presStyleCnt="9"/>
      <dgm:spPr/>
      <dgm:t>
        <a:bodyPr/>
        <a:lstStyle/>
        <a:p>
          <a:endParaRPr lang="en-US"/>
        </a:p>
      </dgm:t>
    </dgm:pt>
    <dgm:pt modelId="{BEED1E6B-E8EF-456E-80EC-B8B531CC878D}" type="pres">
      <dgm:prSet presAssocID="{7B7B1191-F476-4B29-83A0-D88B04AFE6E0}" presName="hierRoot3" presStyleCnt="0">
        <dgm:presLayoutVars>
          <dgm:hierBranch val="init"/>
        </dgm:presLayoutVars>
      </dgm:prSet>
      <dgm:spPr/>
    </dgm:pt>
    <dgm:pt modelId="{AF147350-CA34-4F2D-A11A-C423D730C4D4}" type="pres">
      <dgm:prSet presAssocID="{7B7B1191-F476-4B29-83A0-D88B04AFE6E0}" presName="rootComposite3" presStyleCnt="0"/>
      <dgm:spPr/>
    </dgm:pt>
    <dgm:pt modelId="{4CBF9E1C-153A-4E43-A004-758C1E05F492}" type="pres">
      <dgm:prSet presAssocID="{7B7B1191-F476-4B29-83A0-D88B04AFE6E0}" presName="rootText3" presStyleLbl="asst1" presStyleIdx="4" presStyleCnt="6">
        <dgm:presLayoutVars>
          <dgm:chPref val="3"/>
        </dgm:presLayoutVars>
      </dgm:prSet>
      <dgm:spPr/>
      <dgm:t>
        <a:bodyPr/>
        <a:lstStyle/>
        <a:p>
          <a:endParaRPr lang="en-US"/>
        </a:p>
      </dgm:t>
    </dgm:pt>
    <dgm:pt modelId="{98297E15-70C0-46A6-A56B-054EED9C80C2}" type="pres">
      <dgm:prSet presAssocID="{7B7B1191-F476-4B29-83A0-D88B04AFE6E0}" presName="rootConnector3" presStyleLbl="asst1" presStyleIdx="4" presStyleCnt="6"/>
      <dgm:spPr/>
      <dgm:t>
        <a:bodyPr/>
        <a:lstStyle/>
        <a:p>
          <a:endParaRPr lang="en-US"/>
        </a:p>
      </dgm:t>
    </dgm:pt>
    <dgm:pt modelId="{D8F7CA09-B6FC-4E6F-AED9-27A8168081B3}" type="pres">
      <dgm:prSet presAssocID="{7B7B1191-F476-4B29-83A0-D88B04AFE6E0}" presName="hierChild6" presStyleCnt="0"/>
      <dgm:spPr/>
    </dgm:pt>
    <dgm:pt modelId="{F26772E0-6ABC-486E-865F-6372D11DB354}" type="pres">
      <dgm:prSet presAssocID="{7B7B1191-F476-4B29-83A0-D88B04AFE6E0}" presName="hierChild7" presStyleCnt="0"/>
      <dgm:spPr/>
    </dgm:pt>
    <dgm:pt modelId="{D039EE50-F5DE-42F0-97E2-396B59219CA9}" type="pres">
      <dgm:prSet presAssocID="{22E52D45-D61D-4719-A780-39F6E03B8E37}" presName="Name111" presStyleLbl="parChTrans1D3" presStyleIdx="8" presStyleCnt="9"/>
      <dgm:spPr/>
      <dgm:t>
        <a:bodyPr/>
        <a:lstStyle/>
        <a:p>
          <a:endParaRPr lang="en-US"/>
        </a:p>
      </dgm:t>
    </dgm:pt>
    <dgm:pt modelId="{7963DBD0-4479-4913-B987-293AB1A8A36F}" type="pres">
      <dgm:prSet presAssocID="{9D5FCD78-CF08-404A-A99B-9353E6DA3E30}" presName="hierRoot3" presStyleCnt="0">
        <dgm:presLayoutVars>
          <dgm:hierBranch val="init"/>
        </dgm:presLayoutVars>
      </dgm:prSet>
      <dgm:spPr/>
    </dgm:pt>
    <dgm:pt modelId="{1AD5684A-9BF1-4E22-995F-317EA6618764}" type="pres">
      <dgm:prSet presAssocID="{9D5FCD78-CF08-404A-A99B-9353E6DA3E30}" presName="rootComposite3" presStyleCnt="0"/>
      <dgm:spPr/>
    </dgm:pt>
    <dgm:pt modelId="{5B780619-C56A-4C10-91EC-585DA2407028}" type="pres">
      <dgm:prSet presAssocID="{9D5FCD78-CF08-404A-A99B-9353E6DA3E30}" presName="rootText3" presStyleLbl="asst1" presStyleIdx="5" presStyleCnt="6">
        <dgm:presLayoutVars>
          <dgm:chPref val="3"/>
        </dgm:presLayoutVars>
      </dgm:prSet>
      <dgm:spPr/>
      <dgm:t>
        <a:bodyPr/>
        <a:lstStyle/>
        <a:p>
          <a:endParaRPr lang="en-US"/>
        </a:p>
      </dgm:t>
    </dgm:pt>
    <dgm:pt modelId="{FDF8CC03-94EE-4B73-92B6-F99220C14C31}" type="pres">
      <dgm:prSet presAssocID="{9D5FCD78-CF08-404A-A99B-9353E6DA3E30}" presName="rootConnector3" presStyleLbl="asst1" presStyleIdx="5" presStyleCnt="6"/>
      <dgm:spPr/>
      <dgm:t>
        <a:bodyPr/>
        <a:lstStyle/>
        <a:p>
          <a:endParaRPr lang="en-US"/>
        </a:p>
      </dgm:t>
    </dgm:pt>
    <dgm:pt modelId="{844C4686-3DFD-48FD-B1A7-6379F44CA641}" type="pres">
      <dgm:prSet presAssocID="{9D5FCD78-CF08-404A-A99B-9353E6DA3E30}" presName="hierChild6" presStyleCnt="0"/>
      <dgm:spPr/>
    </dgm:pt>
    <dgm:pt modelId="{5958A218-1FBE-4EB6-B4A3-1F1652296626}" type="pres">
      <dgm:prSet presAssocID="{9D5FCD78-CF08-404A-A99B-9353E6DA3E30}" presName="hierChild7" presStyleCnt="0"/>
      <dgm:spPr/>
    </dgm:pt>
  </dgm:ptLst>
  <dgm:cxnLst>
    <dgm:cxn modelId="{17DF98DF-18CA-419C-8BCD-9B6C731CF723}" type="presOf" srcId="{0AB1EDD4-3892-442C-A693-7B8327EE0579}" destId="{F08E4FE1-7721-4AC4-AC28-D73408E8A031}" srcOrd="1" destOrd="0" presId="urn:microsoft.com/office/officeart/2005/8/layout/orgChart1"/>
    <dgm:cxn modelId="{54552BA6-428D-4D13-877C-D9829ABA594E}" type="presOf" srcId="{030CA1ED-4FCC-4680-A3A5-58F97D3B38E6}" destId="{F9A3343B-B1EE-4C76-8576-53FADF4991B9}" srcOrd="0" destOrd="0" presId="urn:microsoft.com/office/officeart/2005/8/layout/orgChart1"/>
    <dgm:cxn modelId="{FCDA2C77-FFDA-4A85-8727-E721FF899B79}" type="presOf" srcId="{22E52D45-D61D-4719-A780-39F6E03B8E37}" destId="{D039EE50-F5DE-42F0-97E2-396B59219CA9}" srcOrd="0" destOrd="0" presId="urn:microsoft.com/office/officeart/2005/8/layout/orgChart1"/>
    <dgm:cxn modelId="{96E7A839-9ADC-4551-8CA7-47A9BCE0675E}" srcId="{E3D18DB8-9FDA-4E9F-AC7C-BF80D8BC32E1}" destId="{EF76CAC3-D833-41C5-A9C2-EE1C1F036419}" srcOrd="0" destOrd="0" parTransId="{FBF060CD-8CC0-4A97-8938-74246E4E2CC2}" sibTransId="{90008E11-0530-424D-84E5-10D77831A9D5}"/>
    <dgm:cxn modelId="{2959BE17-4694-4681-858A-1127043E7C2B}" type="presOf" srcId="{C3FC8182-4814-4980-AB35-0ED296BC4F8C}" destId="{BFF7B569-4CB5-4C50-B871-5AA39E27595C}" srcOrd="0" destOrd="0" presId="urn:microsoft.com/office/officeart/2005/8/layout/orgChart1"/>
    <dgm:cxn modelId="{3740283B-B8D9-4892-942C-846A23793547}" type="presOf" srcId="{DCE37D31-BB78-4771-8779-10773536770D}" destId="{00B354DA-3668-45D5-9396-31D2EB627F08}" srcOrd="0" destOrd="0" presId="urn:microsoft.com/office/officeart/2005/8/layout/orgChart1"/>
    <dgm:cxn modelId="{431301D8-4126-4B76-821A-B95A8CCCF438}" type="presOf" srcId="{AB7D2238-00EE-49F4-96A6-878F3A6D74BB}" destId="{3BB66BA3-5BE3-4144-B206-B7CD4684FEF3}" srcOrd="0" destOrd="0" presId="urn:microsoft.com/office/officeart/2005/8/layout/orgChart1"/>
    <dgm:cxn modelId="{1EB7EDB8-9F6D-4CE5-B422-AAD73A274BB8}" type="presOf" srcId="{EF76CAC3-D833-41C5-A9C2-EE1C1F036419}" destId="{7D5A8B7E-7A95-4EC7-90FF-C523490401C3}" srcOrd="0" destOrd="0" presId="urn:microsoft.com/office/officeart/2005/8/layout/orgChart1"/>
    <dgm:cxn modelId="{9D981BD5-2C8E-4A7D-955A-5B6D5ADB6823}" srcId="{0AB1EDD4-3892-442C-A693-7B8327EE0579}" destId="{7B7B1191-F476-4B29-83A0-D88B04AFE6E0}" srcOrd="2" destOrd="0" parTransId="{6242B31B-FF9C-42C8-9690-C358D4680D26}" sibTransId="{52F5B38D-84E0-4240-A90B-39C8A436E7C4}"/>
    <dgm:cxn modelId="{01C3A7EE-99B5-425C-975E-DB9BBD6B339C}" srcId="{5C0F3E7D-FCF8-4587-A7B5-5F9AAA412F5A}" destId="{DCE37D31-BB78-4771-8779-10773536770D}" srcOrd="2" destOrd="0" parTransId="{49EA8D6E-183A-4BEB-A65B-21533AFF296C}" sibTransId="{B8A4726C-909A-4C4D-AF9F-B3F96E604293}"/>
    <dgm:cxn modelId="{A4D65046-FFD4-4659-88DA-12C6E6603719}" type="presOf" srcId="{C7BC7AB0-5C94-49E1-B541-97EE3052E63E}" destId="{380EA55B-08F5-4F48-ABE5-54E7AE515C40}" srcOrd="0" destOrd="0" presId="urn:microsoft.com/office/officeart/2005/8/layout/orgChart1"/>
    <dgm:cxn modelId="{C4F7D826-FC02-476B-B810-1FF77440F097}" srcId="{0AB1EDD4-3892-442C-A693-7B8327EE0579}" destId="{9D5FCD78-CF08-404A-A99B-9353E6DA3E30}" srcOrd="5" destOrd="0" parTransId="{22E52D45-D61D-4719-A780-39F6E03B8E37}" sibTransId="{345B728B-6C53-4F55-A2D2-4BB971C48603}"/>
    <dgm:cxn modelId="{F803B25D-EF5D-46F0-9236-B2B3AF61DD7B}" srcId="{EF76CAC3-D833-41C5-A9C2-EE1C1F036419}" destId="{5C0F3E7D-FCF8-4587-A7B5-5F9AAA412F5A}" srcOrd="0" destOrd="0" parTransId="{531D2F6C-AA5F-44FE-8706-FFEBA6D2F84C}" sibTransId="{3D1B7A9D-79A6-49C7-B99B-17812B76E483}"/>
    <dgm:cxn modelId="{5B43BA90-2DED-4178-BE41-7CB5E52640FA}" type="presOf" srcId="{552045AB-058F-49C8-92AC-7C2FB1FAC855}" destId="{52620814-8821-4DC4-BE5F-C51DB65A2825}" srcOrd="0" destOrd="0" presId="urn:microsoft.com/office/officeart/2005/8/layout/orgChart1"/>
    <dgm:cxn modelId="{657BF175-A401-4F55-8DF8-7CA5410B6D67}" type="presOf" srcId="{AB7D2238-00EE-49F4-96A6-878F3A6D74BB}" destId="{43F19FE5-F536-4B9E-BFA6-04876CA15E86}" srcOrd="1" destOrd="0" presId="urn:microsoft.com/office/officeart/2005/8/layout/orgChart1"/>
    <dgm:cxn modelId="{3FCE331C-71B5-4CB4-85A0-22F2EC0EB817}" type="presOf" srcId="{88805D38-D503-49F3-BC8D-DD8F57A2814F}" destId="{C13AF9BE-5BA3-4414-8881-D07A2B96AAD8}" srcOrd="0" destOrd="0" presId="urn:microsoft.com/office/officeart/2005/8/layout/orgChart1"/>
    <dgm:cxn modelId="{79BF054D-6662-4A0A-A541-6A17EC569027}" type="presOf" srcId="{169372B4-FB0B-4067-BD8F-81E760EEC117}" destId="{7D3FF2ED-30E6-425C-A030-0A6FB75BD933}" srcOrd="0" destOrd="0" presId="urn:microsoft.com/office/officeart/2005/8/layout/orgChart1"/>
    <dgm:cxn modelId="{029B510F-F2A3-46C8-89CE-C8DC68350B50}" srcId="{0AB1EDD4-3892-442C-A693-7B8327EE0579}" destId="{5BA85521-06D9-4A2C-B430-B8FA7322E81A}" srcOrd="3" destOrd="0" parTransId="{E02CA843-BB63-42C3-A2BF-54A6E5DBCA69}" sibTransId="{E4F80A89-A304-4436-A609-6CE50BFD9191}"/>
    <dgm:cxn modelId="{36144EBD-CA8C-4574-BF0C-F865D1C628A3}" srcId="{0AB1EDD4-3892-442C-A693-7B8327EE0579}" destId="{84F90C5E-043F-40D4-8E57-AE6428526367}" srcOrd="1" destOrd="0" parTransId="{0F0AC758-0BC8-41BC-A990-0052D79A2E23}" sibTransId="{04E666BC-4566-46FD-AD78-8C44EDE2B71C}"/>
    <dgm:cxn modelId="{AAB525E0-FDA2-4549-859E-4562799E7CA4}" srcId="{0AB1EDD4-3892-442C-A693-7B8327EE0579}" destId="{552045AB-058F-49C8-92AC-7C2FB1FAC855}" srcOrd="0" destOrd="0" parTransId="{88805D38-D503-49F3-BC8D-DD8F57A2814F}" sibTransId="{24E06C1F-8EEE-4CBC-88EB-0A3B377C2E55}"/>
    <dgm:cxn modelId="{46D5BF2E-EFC4-4073-AAAF-5DD9C2B6297D}" type="presOf" srcId="{EF76CAC3-D833-41C5-A9C2-EE1C1F036419}" destId="{D3C6F3D4-23CF-452D-B3BB-6513F0D9C286}" srcOrd="1" destOrd="0" presId="urn:microsoft.com/office/officeart/2005/8/layout/orgChart1"/>
    <dgm:cxn modelId="{1D01EA5A-14DC-4993-A853-066C976D3DE9}" type="presOf" srcId="{7529DA3C-1EF7-498B-9477-49EB836AC8A4}" destId="{0335FD1B-685C-4EF6-9B0F-2EEF859CA7CE}" srcOrd="0" destOrd="0" presId="urn:microsoft.com/office/officeart/2005/8/layout/orgChart1"/>
    <dgm:cxn modelId="{0E9D39F4-9660-4633-ABC9-CC7A64442CC0}" type="presOf" srcId="{327FD4DD-51E4-4D3E-90B3-911C9AC58B97}" destId="{85351111-05AE-4288-B637-ED96541E7769}" srcOrd="0" destOrd="0" presId="urn:microsoft.com/office/officeart/2005/8/layout/orgChart1"/>
    <dgm:cxn modelId="{D861D610-E1B7-47C4-92B8-39021CFE530E}" type="presOf" srcId="{7B7B1191-F476-4B29-83A0-D88B04AFE6E0}" destId="{4CBF9E1C-153A-4E43-A004-758C1E05F492}" srcOrd="0" destOrd="0" presId="urn:microsoft.com/office/officeart/2005/8/layout/orgChart1"/>
    <dgm:cxn modelId="{754D8778-4F4C-41CA-AEBC-59CAD5CC7A03}" type="presOf" srcId="{5BA85521-06D9-4A2C-B430-B8FA7322E81A}" destId="{C71541E0-C2EF-414A-AF7F-49D02653286A}" srcOrd="0" destOrd="0" presId="urn:microsoft.com/office/officeart/2005/8/layout/orgChart1"/>
    <dgm:cxn modelId="{7235D9F0-EC8D-47BD-97CA-7D2444ACD70B}" type="presOf" srcId="{5BA85521-06D9-4A2C-B430-B8FA7322E81A}" destId="{7491D22F-E60E-4F84-8F2A-1CADE8D36812}" srcOrd="1" destOrd="0" presId="urn:microsoft.com/office/officeart/2005/8/layout/orgChart1"/>
    <dgm:cxn modelId="{3204B2C8-08E7-4633-A3FC-17CE755A6BBD}" type="presOf" srcId="{5C0F3E7D-FCF8-4587-A7B5-5F9AAA412F5A}" destId="{2C4A48F8-2CA4-417C-88DC-3C29AC1EE7FE}" srcOrd="1" destOrd="0" presId="urn:microsoft.com/office/officeart/2005/8/layout/orgChart1"/>
    <dgm:cxn modelId="{1AA32E8E-4EDB-4745-ACF5-CB2E736AD123}" type="presOf" srcId="{84F90C5E-043F-40D4-8E57-AE6428526367}" destId="{DC9D183E-086E-47A6-8891-C4D8547005DF}" srcOrd="0" destOrd="0" presId="urn:microsoft.com/office/officeart/2005/8/layout/orgChart1"/>
    <dgm:cxn modelId="{1881E091-ADC4-4904-9B3B-6DD70059E12F}" type="presOf" srcId="{1C46DE10-FC89-4A29-A4D3-9A7C32F71CF0}" destId="{85D4D8A5-5D67-45A0-B79E-1177CE3FFFF0}" srcOrd="1" destOrd="0" presId="urn:microsoft.com/office/officeart/2005/8/layout/orgChart1"/>
    <dgm:cxn modelId="{DC87CEFE-1AFE-4EFC-83C3-F9A6E521BB5C}" type="presOf" srcId="{2F734783-AB1A-4FA3-B573-58E5780B07F3}" destId="{57C93801-EF48-4C6C-B84F-7EF4DF05C10A}" srcOrd="0" destOrd="0" presId="urn:microsoft.com/office/officeart/2005/8/layout/orgChart1"/>
    <dgm:cxn modelId="{7E40C8F4-FB14-46D5-AC7D-42E45B2E1266}" type="presOf" srcId="{030CA1ED-4FCC-4680-A3A5-58F97D3B38E6}" destId="{801C4802-A229-49A6-AAE8-C99D53BCF035}" srcOrd="1" destOrd="0" presId="urn:microsoft.com/office/officeart/2005/8/layout/orgChart1"/>
    <dgm:cxn modelId="{BA57E1D2-C3A4-432C-A21B-7AE16FD364ED}" type="presOf" srcId="{A1417321-C15E-4027-AD77-A1D751CCDEA5}" destId="{82429061-15F5-46A3-8A24-63E60C909F87}" srcOrd="0" destOrd="0" presId="urn:microsoft.com/office/officeart/2005/8/layout/orgChart1"/>
    <dgm:cxn modelId="{4C4D0DD0-6427-40FF-848B-3EB3F5A43C72}" type="presOf" srcId="{F8D5AAB1-0496-4CDD-82AC-0987F5A43D38}" destId="{D2AB08E4-E9F8-4BAE-ABB8-A5B39E50E5C5}" srcOrd="0" destOrd="0" presId="urn:microsoft.com/office/officeart/2005/8/layout/orgChart1"/>
    <dgm:cxn modelId="{BC49BF0E-71B9-4E4D-BEA0-E9878789A472}" type="presOf" srcId="{6242B31B-FF9C-42C8-9690-C358D4680D26}" destId="{E3B3287B-C96D-4CB8-830F-447C92AAB1D3}" srcOrd="0" destOrd="0" presId="urn:microsoft.com/office/officeart/2005/8/layout/orgChart1"/>
    <dgm:cxn modelId="{9053002F-CE49-4663-9201-B8451FE82118}" type="presOf" srcId="{9D5FCD78-CF08-404A-A99B-9353E6DA3E30}" destId="{FDF8CC03-94EE-4B73-92B6-F99220C14C31}" srcOrd="1" destOrd="0" presId="urn:microsoft.com/office/officeart/2005/8/layout/orgChart1"/>
    <dgm:cxn modelId="{3F5861B9-2A81-415D-87B9-4520C6DC8AD8}" srcId="{7529DA3C-1EF7-498B-9477-49EB836AC8A4}" destId="{27D00C8B-5767-4141-B410-5EEE96DF13EB}" srcOrd="1" destOrd="0" parTransId="{169372B4-FB0B-4067-BD8F-81E760EEC117}" sibTransId="{32CDA2DD-7FA7-41C7-BFC6-13E145267AC2}"/>
    <dgm:cxn modelId="{89B4244B-C8A0-4BFA-98B9-C32F26CF555D}" type="presOf" srcId="{27D00C8B-5767-4141-B410-5EEE96DF13EB}" destId="{90D4353C-1D3F-440F-B16C-A2EEEC756627}" srcOrd="0" destOrd="0" presId="urn:microsoft.com/office/officeart/2005/8/layout/orgChart1"/>
    <dgm:cxn modelId="{FAD50040-513F-4CFB-B135-7D757C97404D}" type="presOf" srcId="{5365A6C9-7FEA-4758-923A-A8A2ED2FED72}" destId="{91A7949C-3A60-4371-9080-6301DDBD0CD3}" srcOrd="1" destOrd="0" presId="urn:microsoft.com/office/officeart/2005/8/layout/orgChart1"/>
    <dgm:cxn modelId="{B7A2ACFA-123B-4469-8312-72F9A59D0501}" type="presOf" srcId="{E3D18DB8-9FDA-4E9F-AC7C-BF80D8BC32E1}" destId="{76168541-63F9-4AA1-96A1-908646EB831F}" srcOrd="0" destOrd="0" presId="urn:microsoft.com/office/officeart/2005/8/layout/orgChart1"/>
    <dgm:cxn modelId="{42CC8590-9B7D-4E07-81BA-92198A2EAA40}" type="presOf" srcId="{552045AB-058F-49C8-92AC-7C2FB1FAC855}" destId="{E7F0EC94-AF29-473D-9A2E-1E21AB1E8150}" srcOrd="1" destOrd="0" presId="urn:microsoft.com/office/officeart/2005/8/layout/orgChart1"/>
    <dgm:cxn modelId="{7D01A1C0-5A07-4F7B-A811-DFAAB2529189}" srcId="{7529DA3C-1EF7-498B-9477-49EB836AC8A4}" destId="{030CA1ED-4FCC-4680-A3A5-58F97D3B38E6}" srcOrd="0" destOrd="0" parTransId="{F82F1C23-67C3-430C-9852-08F344E5EE61}" sibTransId="{8855DD6A-5F79-4989-A372-BFC358B72E29}"/>
    <dgm:cxn modelId="{FE974389-ABB6-4CF1-A14F-1A137444316F}" type="presOf" srcId="{7B7B1191-F476-4B29-83A0-D88B04AFE6E0}" destId="{98297E15-70C0-46A6-A56B-054EED9C80C2}" srcOrd="1" destOrd="0" presId="urn:microsoft.com/office/officeart/2005/8/layout/orgChart1"/>
    <dgm:cxn modelId="{756F5A6D-D7CE-4DD4-AE04-564ABBD89E4A}" type="presOf" srcId="{5C0F3E7D-FCF8-4587-A7B5-5F9AAA412F5A}" destId="{5F5BA5D6-125B-4CEC-83C9-A7BB789E5C50}" srcOrd="0" destOrd="0" presId="urn:microsoft.com/office/officeart/2005/8/layout/orgChart1"/>
    <dgm:cxn modelId="{E1D6813C-5ED0-4A49-9C26-089C9909300E}" type="presOf" srcId="{FBF060CD-8CC0-4A97-8938-74246E4E2CC2}" destId="{4B516DD3-4D01-42A7-8844-A52FECD985AB}" srcOrd="0" destOrd="0" presId="urn:microsoft.com/office/officeart/2005/8/layout/orgChart1"/>
    <dgm:cxn modelId="{F2BFCF68-20A5-4B23-BF67-286E71E4E271}" type="presOf" srcId="{49EA8D6E-183A-4BEB-A65B-21533AFF296C}" destId="{F22CF30B-7097-45D7-8297-B93012E784F8}" srcOrd="0" destOrd="0" presId="urn:microsoft.com/office/officeart/2005/8/layout/orgChart1"/>
    <dgm:cxn modelId="{D7B5C40A-4046-4FDA-99E0-75E84A724C3D}" type="presOf" srcId="{91C33DC7-7F07-45D8-876E-E84656C6CB16}" destId="{09619CBE-8EA4-4964-B9DA-D3A3DF76C454}" srcOrd="0" destOrd="0" presId="urn:microsoft.com/office/officeart/2005/8/layout/orgChart1"/>
    <dgm:cxn modelId="{5053A4D6-CEC0-4B45-ADDC-77F71F01B1DA}" type="presOf" srcId="{27D00C8B-5767-4141-B410-5EEE96DF13EB}" destId="{A96EED4A-F025-4C23-84E0-AC1F2E7C4A3B}" srcOrd="1" destOrd="0" presId="urn:microsoft.com/office/officeart/2005/8/layout/orgChart1"/>
    <dgm:cxn modelId="{3B03FA20-5644-44AA-8A85-67B06CC96E6C}" type="presOf" srcId="{1C46DE10-FC89-4A29-A4D3-9A7C32F71CF0}" destId="{E1B6704B-0D4F-422F-810F-480F711ACDD9}" srcOrd="0" destOrd="0" presId="urn:microsoft.com/office/officeart/2005/8/layout/orgChart1"/>
    <dgm:cxn modelId="{C97B3058-D9B3-4952-9D3B-E45BA54284C2}" srcId="{EF76CAC3-D833-41C5-A9C2-EE1C1F036419}" destId="{7529DA3C-1EF7-498B-9477-49EB836AC8A4}" srcOrd="1" destOrd="0" parTransId="{A1417321-C15E-4027-AD77-A1D751CCDEA5}" sibTransId="{7849B1FC-EAA1-46AB-A415-C4BD9D6C3DF8}"/>
    <dgm:cxn modelId="{53B25A83-B069-48E6-9E08-364DF2D3701F}" type="presOf" srcId="{9D5FCD78-CF08-404A-A99B-9353E6DA3E30}" destId="{5B780619-C56A-4C10-91EC-585DA2407028}" srcOrd="0" destOrd="0" presId="urn:microsoft.com/office/officeart/2005/8/layout/orgChart1"/>
    <dgm:cxn modelId="{AFF04A2B-ED02-4EB0-A2B0-529E2A394744}" type="presOf" srcId="{E3D18DB8-9FDA-4E9F-AC7C-BF80D8BC32E1}" destId="{AA4A71B9-BE3D-4A93-93AE-4B04968D44D4}" srcOrd="1" destOrd="0" presId="urn:microsoft.com/office/officeart/2005/8/layout/orgChart1"/>
    <dgm:cxn modelId="{911CFF3C-37C2-4D5C-A50C-F9515FBF5B37}" srcId="{5C0F3E7D-FCF8-4587-A7B5-5F9AAA412F5A}" destId="{5365A6C9-7FEA-4758-923A-A8A2ED2FED72}" srcOrd="1" destOrd="0" parTransId="{C3FC8182-4814-4980-AB35-0ED296BC4F8C}" sibTransId="{AE412C77-CE32-486E-AD3B-1D29C7D834FC}"/>
    <dgm:cxn modelId="{EBBFF5E7-130A-48D9-A362-D3CE5657DB77}" type="presOf" srcId="{DCE37D31-BB78-4771-8779-10773536770D}" destId="{B8A8B843-85D2-42D5-995F-9DECE5C2CD4C}" srcOrd="1" destOrd="0" presId="urn:microsoft.com/office/officeart/2005/8/layout/orgChart1"/>
    <dgm:cxn modelId="{FD39264B-947E-47F3-AF1A-E12B4558B28C}" type="presOf" srcId="{E02CA843-BB63-42C3-A2BF-54A6E5DBCA69}" destId="{A737E0C2-EBEB-48AA-A989-E0A34839E48A}" srcOrd="0" destOrd="0" presId="urn:microsoft.com/office/officeart/2005/8/layout/orgChart1"/>
    <dgm:cxn modelId="{64319703-E6E4-4F41-99D9-C69408CCDAF2}" type="presOf" srcId="{5365A6C9-7FEA-4758-923A-A8A2ED2FED72}" destId="{A902D5A6-689E-46EA-8CD0-D332C3163F17}" srcOrd="0" destOrd="0" presId="urn:microsoft.com/office/officeart/2005/8/layout/orgChart1"/>
    <dgm:cxn modelId="{824E4A30-87D2-43E0-A8D9-F407CD3D718C}" srcId="{5C0F3E7D-FCF8-4587-A7B5-5F9AAA412F5A}" destId="{1C46DE10-FC89-4A29-A4D3-9A7C32F71CF0}" srcOrd="0" destOrd="0" parTransId="{26E99F78-0310-42B1-8C34-CC30495ED1AC}" sibTransId="{F64FFF99-D6AD-486B-A10A-F5202D2D6055}"/>
    <dgm:cxn modelId="{7ABE4FAB-97AC-4A50-95AA-C68134CA731B}" srcId="{E3D18DB8-9FDA-4E9F-AC7C-BF80D8BC32E1}" destId="{0AB1EDD4-3892-442C-A693-7B8327EE0579}" srcOrd="1" destOrd="0" parTransId="{327FD4DD-51E4-4D3E-90B3-911C9AC58B97}" sibTransId="{A4FA440F-ED90-4EFD-A5E4-A3AFCAB85367}"/>
    <dgm:cxn modelId="{4D07AF17-8204-44B4-84CD-7406E9869C34}" srcId="{0AB1EDD4-3892-442C-A693-7B8327EE0579}" destId="{AB7D2238-00EE-49F4-96A6-878F3A6D74BB}" srcOrd="6" destOrd="0" parTransId="{91C33DC7-7F07-45D8-876E-E84656C6CB16}" sibTransId="{5F5769FD-C4A7-4CFD-B20F-0CDDA64D07E7}"/>
    <dgm:cxn modelId="{E89A3E4E-C68E-4FC5-896E-F40642C43008}" type="presOf" srcId="{0AB1EDD4-3892-442C-A693-7B8327EE0579}" destId="{286DBE09-35EB-45C0-804C-092D23566DBC}" srcOrd="0" destOrd="0" presId="urn:microsoft.com/office/officeart/2005/8/layout/orgChart1"/>
    <dgm:cxn modelId="{2C1A4430-E763-49B6-A036-90DDC1198525}" type="presOf" srcId="{F82F1C23-67C3-430C-9852-08F344E5EE61}" destId="{2333D10F-3ADD-463F-B853-6CD9F613BB42}" srcOrd="0" destOrd="0" presId="urn:microsoft.com/office/officeart/2005/8/layout/orgChart1"/>
    <dgm:cxn modelId="{E8D6885B-89AB-4132-9D0C-D64B22C4A7A0}" srcId="{0AB1EDD4-3892-442C-A693-7B8327EE0579}" destId="{2F734783-AB1A-4FA3-B573-58E5780B07F3}" srcOrd="4" destOrd="0" parTransId="{F8D5AAB1-0496-4CDD-82AC-0987F5A43D38}" sibTransId="{7FF73B9D-C339-47DF-9F7F-65149D608A46}"/>
    <dgm:cxn modelId="{8418E22B-C18E-4014-BDAB-5335F60F58F1}" type="presOf" srcId="{7529DA3C-1EF7-498B-9477-49EB836AC8A4}" destId="{C67EB8A1-ADA9-4721-B3C8-6F9AED55F112}" srcOrd="1" destOrd="0" presId="urn:microsoft.com/office/officeart/2005/8/layout/orgChart1"/>
    <dgm:cxn modelId="{6FE4C808-07E0-4EB2-9A6D-FB21B071D3C3}" type="presOf" srcId="{84F90C5E-043F-40D4-8E57-AE6428526367}" destId="{D3921850-799D-4A49-8A74-89124B2D459E}" srcOrd="1" destOrd="0" presId="urn:microsoft.com/office/officeart/2005/8/layout/orgChart1"/>
    <dgm:cxn modelId="{5C8B58FC-CF24-4610-A27C-FC47A65CCA7D}" type="presOf" srcId="{531D2F6C-AA5F-44FE-8706-FFEBA6D2F84C}" destId="{9FA508EC-BA49-40BB-90FF-D02957418EFA}" srcOrd="0" destOrd="0" presId="urn:microsoft.com/office/officeart/2005/8/layout/orgChart1"/>
    <dgm:cxn modelId="{579629FE-E1B9-40DF-9B23-B591F8C29ACC}" type="presOf" srcId="{0F0AC758-0BC8-41BC-A990-0052D79A2E23}" destId="{5838C167-93E7-4A56-88E5-030A427AD49F}" srcOrd="0" destOrd="0" presId="urn:microsoft.com/office/officeart/2005/8/layout/orgChart1"/>
    <dgm:cxn modelId="{953F0E78-4AFC-4271-9FDD-07B1AE8C312B}" type="presOf" srcId="{26E99F78-0310-42B1-8C34-CC30495ED1AC}" destId="{C028E132-08DD-40E7-BC32-6F185200C52A}" srcOrd="0" destOrd="0" presId="urn:microsoft.com/office/officeart/2005/8/layout/orgChart1"/>
    <dgm:cxn modelId="{204BDEE1-BE22-4A0D-B100-5DD8D0A0123C}" type="presOf" srcId="{2F734783-AB1A-4FA3-B573-58E5780B07F3}" destId="{E550E4D4-3EF8-44FD-937B-AAD5EEBC66E5}" srcOrd="1" destOrd="0" presId="urn:microsoft.com/office/officeart/2005/8/layout/orgChart1"/>
    <dgm:cxn modelId="{8C837E3E-7713-4CBD-BE79-27F32E039DC0}" srcId="{C7BC7AB0-5C94-49E1-B541-97EE3052E63E}" destId="{E3D18DB8-9FDA-4E9F-AC7C-BF80D8BC32E1}" srcOrd="0" destOrd="0" parTransId="{C54F1E35-C2D6-4FD4-B536-B041E9F768DE}" sibTransId="{2FDF295A-B3DF-4F15-A1F6-8C10DE442641}"/>
    <dgm:cxn modelId="{629203D5-243F-4E39-826F-73EFF8BA87C8}" type="presParOf" srcId="{380EA55B-08F5-4F48-ABE5-54E7AE515C40}" destId="{BEA6C27C-7FCF-42DC-9D92-A9ECAD4BBC51}" srcOrd="0" destOrd="0" presId="urn:microsoft.com/office/officeart/2005/8/layout/orgChart1"/>
    <dgm:cxn modelId="{0FFDF4AC-0BA3-44B6-BCEE-0E0F0664EB29}" type="presParOf" srcId="{BEA6C27C-7FCF-42DC-9D92-A9ECAD4BBC51}" destId="{87CF87F5-16A5-40DF-9704-52FF4D2023AC}" srcOrd="0" destOrd="0" presId="urn:microsoft.com/office/officeart/2005/8/layout/orgChart1"/>
    <dgm:cxn modelId="{C09ECEC4-7F81-4C26-818A-4D8E16C88891}" type="presParOf" srcId="{87CF87F5-16A5-40DF-9704-52FF4D2023AC}" destId="{76168541-63F9-4AA1-96A1-908646EB831F}" srcOrd="0" destOrd="0" presId="urn:microsoft.com/office/officeart/2005/8/layout/orgChart1"/>
    <dgm:cxn modelId="{5A62537B-6717-4904-A8F8-44FB679392BA}" type="presParOf" srcId="{87CF87F5-16A5-40DF-9704-52FF4D2023AC}" destId="{AA4A71B9-BE3D-4A93-93AE-4B04968D44D4}" srcOrd="1" destOrd="0" presId="urn:microsoft.com/office/officeart/2005/8/layout/orgChart1"/>
    <dgm:cxn modelId="{2D23A2FE-5E93-4BF9-B861-0D5CBF6896F9}" type="presParOf" srcId="{BEA6C27C-7FCF-42DC-9D92-A9ECAD4BBC51}" destId="{56AD54F0-EA63-4423-97EB-16671A5363BD}" srcOrd="1" destOrd="0" presId="urn:microsoft.com/office/officeart/2005/8/layout/orgChart1"/>
    <dgm:cxn modelId="{0D5AEB11-B086-44BF-9946-CAD5021B6F07}" type="presParOf" srcId="{BEA6C27C-7FCF-42DC-9D92-A9ECAD4BBC51}" destId="{15515247-96E4-4E08-8812-B796A45D6143}" srcOrd="2" destOrd="0" presId="urn:microsoft.com/office/officeart/2005/8/layout/orgChart1"/>
    <dgm:cxn modelId="{823E0A75-2C5F-41F0-BC38-E37A7AAC3804}" type="presParOf" srcId="{15515247-96E4-4E08-8812-B796A45D6143}" destId="{4B516DD3-4D01-42A7-8844-A52FECD985AB}" srcOrd="0" destOrd="0" presId="urn:microsoft.com/office/officeart/2005/8/layout/orgChart1"/>
    <dgm:cxn modelId="{35205E7E-3D67-4F2B-893A-268F32451A8D}" type="presParOf" srcId="{15515247-96E4-4E08-8812-B796A45D6143}" destId="{163455A5-FAFC-4821-B938-575A5E10F868}" srcOrd="1" destOrd="0" presId="urn:microsoft.com/office/officeart/2005/8/layout/orgChart1"/>
    <dgm:cxn modelId="{F51F9E69-DB4C-44C5-9864-05B674AF36A0}" type="presParOf" srcId="{163455A5-FAFC-4821-B938-575A5E10F868}" destId="{C551A5EF-BCCC-457F-AF6C-6B9E19CFF2C7}" srcOrd="0" destOrd="0" presId="urn:microsoft.com/office/officeart/2005/8/layout/orgChart1"/>
    <dgm:cxn modelId="{199ED36D-B3CC-4C73-AEE9-E67FC006A4B4}" type="presParOf" srcId="{C551A5EF-BCCC-457F-AF6C-6B9E19CFF2C7}" destId="{7D5A8B7E-7A95-4EC7-90FF-C523490401C3}" srcOrd="0" destOrd="0" presId="urn:microsoft.com/office/officeart/2005/8/layout/orgChart1"/>
    <dgm:cxn modelId="{6405AD12-A4AA-47D7-9AC8-CC4AE0E2FE48}" type="presParOf" srcId="{C551A5EF-BCCC-457F-AF6C-6B9E19CFF2C7}" destId="{D3C6F3D4-23CF-452D-B3BB-6513F0D9C286}" srcOrd="1" destOrd="0" presId="urn:microsoft.com/office/officeart/2005/8/layout/orgChart1"/>
    <dgm:cxn modelId="{965A51A1-6965-4DEA-B10B-B7614F4E9DC6}" type="presParOf" srcId="{163455A5-FAFC-4821-B938-575A5E10F868}" destId="{850CDB92-11A1-4BE5-B3FD-A8C2E0EE757A}" srcOrd="1" destOrd="0" presId="urn:microsoft.com/office/officeart/2005/8/layout/orgChart1"/>
    <dgm:cxn modelId="{CEE24266-1DB4-4AB8-9B0B-99E1D91D86FD}" type="presParOf" srcId="{850CDB92-11A1-4BE5-B3FD-A8C2E0EE757A}" destId="{9FA508EC-BA49-40BB-90FF-D02957418EFA}" srcOrd="0" destOrd="0" presId="urn:microsoft.com/office/officeart/2005/8/layout/orgChart1"/>
    <dgm:cxn modelId="{4128AD36-CD19-4D7F-B81D-57743917069E}" type="presParOf" srcId="{850CDB92-11A1-4BE5-B3FD-A8C2E0EE757A}" destId="{1833DEDC-0FF1-45F3-84C4-F71DF4DA6C61}" srcOrd="1" destOrd="0" presId="urn:microsoft.com/office/officeart/2005/8/layout/orgChart1"/>
    <dgm:cxn modelId="{CBB581F8-D56B-41CD-BBF2-DA7F54941C10}" type="presParOf" srcId="{1833DEDC-0FF1-45F3-84C4-F71DF4DA6C61}" destId="{C26071AD-A2D2-400D-AEDC-8FE6B00ED618}" srcOrd="0" destOrd="0" presId="urn:microsoft.com/office/officeart/2005/8/layout/orgChart1"/>
    <dgm:cxn modelId="{067A5C45-E59F-41FC-9FA8-7EB24FB71645}" type="presParOf" srcId="{C26071AD-A2D2-400D-AEDC-8FE6B00ED618}" destId="{5F5BA5D6-125B-4CEC-83C9-A7BB789E5C50}" srcOrd="0" destOrd="0" presId="urn:microsoft.com/office/officeart/2005/8/layout/orgChart1"/>
    <dgm:cxn modelId="{27A9C436-224B-46A5-86FE-76B5D03B273D}" type="presParOf" srcId="{C26071AD-A2D2-400D-AEDC-8FE6B00ED618}" destId="{2C4A48F8-2CA4-417C-88DC-3C29AC1EE7FE}" srcOrd="1" destOrd="0" presId="urn:microsoft.com/office/officeart/2005/8/layout/orgChart1"/>
    <dgm:cxn modelId="{BA0AE3E1-B38C-494E-BAC1-3FB69B599021}" type="presParOf" srcId="{1833DEDC-0FF1-45F3-84C4-F71DF4DA6C61}" destId="{097784A7-FEAA-475C-9CBC-A9C333CE0968}" srcOrd="1" destOrd="0" presId="urn:microsoft.com/office/officeart/2005/8/layout/orgChart1"/>
    <dgm:cxn modelId="{71432364-6E20-474A-B2B1-9A0DED5FD699}" type="presParOf" srcId="{1833DEDC-0FF1-45F3-84C4-F71DF4DA6C61}" destId="{E5686571-FB15-47F1-9E31-406A191FE148}" srcOrd="2" destOrd="0" presId="urn:microsoft.com/office/officeart/2005/8/layout/orgChart1"/>
    <dgm:cxn modelId="{CB429139-C332-4703-9389-AC6EA104FEAB}" type="presParOf" srcId="{E5686571-FB15-47F1-9E31-406A191FE148}" destId="{C028E132-08DD-40E7-BC32-6F185200C52A}" srcOrd="0" destOrd="0" presId="urn:microsoft.com/office/officeart/2005/8/layout/orgChart1"/>
    <dgm:cxn modelId="{6480EF89-9912-4C72-A56E-6AC8B8650C82}" type="presParOf" srcId="{E5686571-FB15-47F1-9E31-406A191FE148}" destId="{1034FADD-41D1-4647-A514-E4E4F805B9CB}" srcOrd="1" destOrd="0" presId="urn:microsoft.com/office/officeart/2005/8/layout/orgChart1"/>
    <dgm:cxn modelId="{3EEDA84A-9080-4252-83A9-B4584833D0C5}" type="presParOf" srcId="{1034FADD-41D1-4647-A514-E4E4F805B9CB}" destId="{A40407C4-3E9D-4B7D-873E-E44F4FE410BA}" srcOrd="0" destOrd="0" presId="urn:microsoft.com/office/officeart/2005/8/layout/orgChart1"/>
    <dgm:cxn modelId="{6B0461BB-1139-40D1-A811-10F09EBF29A0}" type="presParOf" srcId="{A40407C4-3E9D-4B7D-873E-E44F4FE410BA}" destId="{E1B6704B-0D4F-422F-810F-480F711ACDD9}" srcOrd="0" destOrd="0" presId="urn:microsoft.com/office/officeart/2005/8/layout/orgChart1"/>
    <dgm:cxn modelId="{4B1BC635-8EFA-4B8D-856A-530A6771D736}" type="presParOf" srcId="{A40407C4-3E9D-4B7D-873E-E44F4FE410BA}" destId="{85D4D8A5-5D67-45A0-B79E-1177CE3FFFF0}" srcOrd="1" destOrd="0" presId="urn:microsoft.com/office/officeart/2005/8/layout/orgChart1"/>
    <dgm:cxn modelId="{7C6A67BC-6529-4244-A108-9C68C4C76002}" type="presParOf" srcId="{1034FADD-41D1-4647-A514-E4E4F805B9CB}" destId="{3170922E-4698-42B8-BB84-652316038E2B}" srcOrd="1" destOrd="0" presId="urn:microsoft.com/office/officeart/2005/8/layout/orgChart1"/>
    <dgm:cxn modelId="{7EA9D8BD-F24F-488C-9E61-C59DE0E10822}" type="presParOf" srcId="{1034FADD-41D1-4647-A514-E4E4F805B9CB}" destId="{CB53C0E9-783C-459D-9181-C443BD72BE77}" srcOrd="2" destOrd="0" presId="urn:microsoft.com/office/officeart/2005/8/layout/orgChart1"/>
    <dgm:cxn modelId="{4E532806-A1D1-4A12-BB8F-2DF9953CE109}" type="presParOf" srcId="{E5686571-FB15-47F1-9E31-406A191FE148}" destId="{BFF7B569-4CB5-4C50-B871-5AA39E27595C}" srcOrd="2" destOrd="0" presId="urn:microsoft.com/office/officeart/2005/8/layout/orgChart1"/>
    <dgm:cxn modelId="{C2D33F7B-B6C1-4766-9EF5-10F401DABF83}" type="presParOf" srcId="{E5686571-FB15-47F1-9E31-406A191FE148}" destId="{A078C9DA-AB56-4798-8208-FB5F471F250F}" srcOrd="3" destOrd="0" presId="urn:microsoft.com/office/officeart/2005/8/layout/orgChart1"/>
    <dgm:cxn modelId="{8C33E42B-1406-434E-8AC1-13AF58E8FF6C}" type="presParOf" srcId="{A078C9DA-AB56-4798-8208-FB5F471F250F}" destId="{729EB654-8E88-47AC-83A4-54F9AE793E4E}" srcOrd="0" destOrd="0" presId="urn:microsoft.com/office/officeart/2005/8/layout/orgChart1"/>
    <dgm:cxn modelId="{9AD614CE-6FE8-4CB4-9808-BDCE120CE122}" type="presParOf" srcId="{729EB654-8E88-47AC-83A4-54F9AE793E4E}" destId="{A902D5A6-689E-46EA-8CD0-D332C3163F17}" srcOrd="0" destOrd="0" presId="urn:microsoft.com/office/officeart/2005/8/layout/orgChart1"/>
    <dgm:cxn modelId="{E3B0C270-4842-4A3E-924E-E6E327354C6A}" type="presParOf" srcId="{729EB654-8E88-47AC-83A4-54F9AE793E4E}" destId="{91A7949C-3A60-4371-9080-6301DDBD0CD3}" srcOrd="1" destOrd="0" presId="urn:microsoft.com/office/officeart/2005/8/layout/orgChart1"/>
    <dgm:cxn modelId="{AC0EE92C-3F09-487C-9880-36BFEB076493}" type="presParOf" srcId="{A078C9DA-AB56-4798-8208-FB5F471F250F}" destId="{DFEAE0E0-A40A-4949-A05A-08F9B7BEF2EE}" srcOrd="1" destOrd="0" presId="urn:microsoft.com/office/officeart/2005/8/layout/orgChart1"/>
    <dgm:cxn modelId="{DCC518CE-8609-481D-BA65-7969C13C3FD3}" type="presParOf" srcId="{A078C9DA-AB56-4798-8208-FB5F471F250F}" destId="{8EA36D3C-91A1-4016-ABFA-32410F2A7C73}" srcOrd="2" destOrd="0" presId="urn:microsoft.com/office/officeart/2005/8/layout/orgChart1"/>
    <dgm:cxn modelId="{FB538A8D-6354-4D05-9DDB-A1A9ABF64F87}" type="presParOf" srcId="{E5686571-FB15-47F1-9E31-406A191FE148}" destId="{F22CF30B-7097-45D7-8297-B93012E784F8}" srcOrd="4" destOrd="0" presId="urn:microsoft.com/office/officeart/2005/8/layout/orgChart1"/>
    <dgm:cxn modelId="{99CBB2B7-EEA6-4E03-95A7-32D630E7AC08}" type="presParOf" srcId="{E5686571-FB15-47F1-9E31-406A191FE148}" destId="{8265E595-3CA2-40A5-8392-847D501616F6}" srcOrd="5" destOrd="0" presId="urn:microsoft.com/office/officeart/2005/8/layout/orgChart1"/>
    <dgm:cxn modelId="{F9A05222-FA26-4DC8-9BDC-C15328B19C58}" type="presParOf" srcId="{8265E595-3CA2-40A5-8392-847D501616F6}" destId="{6995EF40-D458-4BD8-8C51-50C068A4F9C1}" srcOrd="0" destOrd="0" presId="urn:microsoft.com/office/officeart/2005/8/layout/orgChart1"/>
    <dgm:cxn modelId="{BFC97D54-E046-4CB2-BFD0-40FC3F194FCC}" type="presParOf" srcId="{6995EF40-D458-4BD8-8C51-50C068A4F9C1}" destId="{00B354DA-3668-45D5-9396-31D2EB627F08}" srcOrd="0" destOrd="0" presId="urn:microsoft.com/office/officeart/2005/8/layout/orgChart1"/>
    <dgm:cxn modelId="{7C131AC4-2F80-4C21-84AB-D5F9225CE7C1}" type="presParOf" srcId="{6995EF40-D458-4BD8-8C51-50C068A4F9C1}" destId="{B8A8B843-85D2-42D5-995F-9DECE5C2CD4C}" srcOrd="1" destOrd="0" presId="urn:microsoft.com/office/officeart/2005/8/layout/orgChart1"/>
    <dgm:cxn modelId="{ED2CA4D9-0523-4B7D-A42D-09C5AE2A3134}" type="presParOf" srcId="{8265E595-3CA2-40A5-8392-847D501616F6}" destId="{90ED19F8-1F55-4E46-8CBD-2E1689B85F05}" srcOrd="1" destOrd="0" presId="urn:microsoft.com/office/officeart/2005/8/layout/orgChart1"/>
    <dgm:cxn modelId="{0CCB0ADE-EE5A-4EC2-B4AA-840CED20CFB8}" type="presParOf" srcId="{8265E595-3CA2-40A5-8392-847D501616F6}" destId="{C90DA088-5C3C-4B2D-BB1B-9A2716DB5D2C}" srcOrd="2" destOrd="0" presId="urn:microsoft.com/office/officeart/2005/8/layout/orgChart1"/>
    <dgm:cxn modelId="{3A69CD86-C074-4EE8-9DCA-8C46A3DA7EF9}" type="presParOf" srcId="{850CDB92-11A1-4BE5-B3FD-A8C2E0EE757A}" destId="{82429061-15F5-46A3-8A24-63E60C909F87}" srcOrd="2" destOrd="0" presId="urn:microsoft.com/office/officeart/2005/8/layout/orgChart1"/>
    <dgm:cxn modelId="{B1E1468C-89D9-4201-A7C0-73609A70E251}" type="presParOf" srcId="{850CDB92-11A1-4BE5-B3FD-A8C2E0EE757A}" destId="{030D9EEF-EAA3-4247-9880-3F52D42A1584}" srcOrd="3" destOrd="0" presId="urn:microsoft.com/office/officeart/2005/8/layout/orgChart1"/>
    <dgm:cxn modelId="{CD2CCC03-9DEC-4827-A301-B39F8BE170B9}" type="presParOf" srcId="{030D9EEF-EAA3-4247-9880-3F52D42A1584}" destId="{BB79A90E-F2B1-4DD9-A080-8C47DD6B3B72}" srcOrd="0" destOrd="0" presId="urn:microsoft.com/office/officeart/2005/8/layout/orgChart1"/>
    <dgm:cxn modelId="{02B15983-E6DE-4EC5-B440-2811DF5A9FB8}" type="presParOf" srcId="{BB79A90E-F2B1-4DD9-A080-8C47DD6B3B72}" destId="{0335FD1B-685C-4EF6-9B0F-2EEF859CA7CE}" srcOrd="0" destOrd="0" presId="urn:microsoft.com/office/officeart/2005/8/layout/orgChart1"/>
    <dgm:cxn modelId="{6B846F91-C610-44DE-8DE5-0F91A5C8EF21}" type="presParOf" srcId="{BB79A90E-F2B1-4DD9-A080-8C47DD6B3B72}" destId="{C67EB8A1-ADA9-4721-B3C8-6F9AED55F112}" srcOrd="1" destOrd="0" presId="urn:microsoft.com/office/officeart/2005/8/layout/orgChart1"/>
    <dgm:cxn modelId="{09637704-562F-4DCC-BE04-30AA71F46E76}" type="presParOf" srcId="{030D9EEF-EAA3-4247-9880-3F52D42A1584}" destId="{9277B2D1-21C6-4E79-8B76-884978898CE5}" srcOrd="1" destOrd="0" presId="urn:microsoft.com/office/officeart/2005/8/layout/orgChart1"/>
    <dgm:cxn modelId="{FEDFEB2D-8ADE-45BD-BA18-1E4E4EF256ED}" type="presParOf" srcId="{9277B2D1-21C6-4E79-8B76-884978898CE5}" destId="{2333D10F-3ADD-463F-B853-6CD9F613BB42}" srcOrd="0" destOrd="0" presId="urn:microsoft.com/office/officeart/2005/8/layout/orgChart1"/>
    <dgm:cxn modelId="{86DE1E2F-7330-4DEC-8709-9EAD6972C442}" type="presParOf" srcId="{9277B2D1-21C6-4E79-8B76-884978898CE5}" destId="{9EE68044-D8CD-459C-A583-1641E1EB3396}" srcOrd="1" destOrd="0" presId="urn:microsoft.com/office/officeart/2005/8/layout/orgChart1"/>
    <dgm:cxn modelId="{CD97E424-F98E-4D89-9A30-C664F67DE377}" type="presParOf" srcId="{9EE68044-D8CD-459C-A583-1641E1EB3396}" destId="{E8EE0BE9-2251-4451-9FDD-3EE3BD29FDB2}" srcOrd="0" destOrd="0" presId="urn:microsoft.com/office/officeart/2005/8/layout/orgChart1"/>
    <dgm:cxn modelId="{701684FF-E32C-419E-B0C5-B4AEF07FCAD2}" type="presParOf" srcId="{E8EE0BE9-2251-4451-9FDD-3EE3BD29FDB2}" destId="{F9A3343B-B1EE-4C76-8576-53FADF4991B9}" srcOrd="0" destOrd="0" presId="urn:microsoft.com/office/officeart/2005/8/layout/orgChart1"/>
    <dgm:cxn modelId="{C4F2C29C-20DD-43C9-A37F-C128A6F0D974}" type="presParOf" srcId="{E8EE0BE9-2251-4451-9FDD-3EE3BD29FDB2}" destId="{801C4802-A229-49A6-AAE8-C99D53BCF035}" srcOrd="1" destOrd="0" presId="urn:microsoft.com/office/officeart/2005/8/layout/orgChart1"/>
    <dgm:cxn modelId="{6286204B-93FB-45F1-8943-AA6385137AEB}" type="presParOf" srcId="{9EE68044-D8CD-459C-A583-1641E1EB3396}" destId="{4C05E7DE-C54E-468E-95AC-90328BBE6F90}" srcOrd="1" destOrd="0" presId="urn:microsoft.com/office/officeart/2005/8/layout/orgChart1"/>
    <dgm:cxn modelId="{F6EF8A1D-AA4A-4143-9571-630C9C9710C0}" type="presParOf" srcId="{9EE68044-D8CD-459C-A583-1641E1EB3396}" destId="{E58047C8-81B7-4FD4-B097-F03F579457C2}" srcOrd="2" destOrd="0" presId="urn:microsoft.com/office/officeart/2005/8/layout/orgChart1"/>
    <dgm:cxn modelId="{D769E558-93C3-41AE-987D-85EED1AC1AD2}" type="presParOf" srcId="{9277B2D1-21C6-4E79-8B76-884978898CE5}" destId="{7D3FF2ED-30E6-425C-A030-0A6FB75BD933}" srcOrd="2" destOrd="0" presId="urn:microsoft.com/office/officeart/2005/8/layout/orgChart1"/>
    <dgm:cxn modelId="{3617662F-A285-41D7-854B-1AD2555547E2}" type="presParOf" srcId="{9277B2D1-21C6-4E79-8B76-884978898CE5}" destId="{792480D0-B1C3-479C-941A-3EA22EBD429C}" srcOrd="3" destOrd="0" presId="urn:microsoft.com/office/officeart/2005/8/layout/orgChart1"/>
    <dgm:cxn modelId="{7DCA71BC-3DC6-4297-A106-87A5BC75E17E}" type="presParOf" srcId="{792480D0-B1C3-479C-941A-3EA22EBD429C}" destId="{B019EDCF-502C-4B20-8A46-5841926D785C}" srcOrd="0" destOrd="0" presId="urn:microsoft.com/office/officeart/2005/8/layout/orgChart1"/>
    <dgm:cxn modelId="{BD6DB67A-0FE4-4257-AEC3-554E4BC0494D}" type="presParOf" srcId="{B019EDCF-502C-4B20-8A46-5841926D785C}" destId="{90D4353C-1D3F-440F-B16C-A2EEEC756627}" srcOrd="0" destOrd="0" presId="urn:microsoft.com/office/officeart/2005/8/layout/orgChart1"/>
    <dgm:cxn modelId="{181103F5-72E4-47C4-894D-00CC71740046}" type="presParOf" srcId="{B019EDCF-502C-4B20-8A46-5841926D785C}" destId="{A96EED4A-F025-4C23-84E0-AC1F2E7C4A3B}" srcOrd="1" destOrd="0" presId="urn:microsoft.com/office/officeart/2005/8/layout/orgChart1"/>
    <dgm:cxn modelId="{3609C5EA-DB79-40E0-AE7F-3E2A3D4D2EA9}" type="presParOf" srcId="{792480D0-B1C3-479C-941A-3EA22EBD429C}" destId="{B88221B1-FC7A-4C27-A3DA-454556166180}" srcOrd="1" destOrd="0" presId="urn:microsoft.com/office/officeart/2005/8/layout/orgChart1"/>
    <dgm:cxn modelId="{29C9F8E6-2446-4592-80F3-E2792A31CE06}" type="presParOf" srcId="{792480D0-B1C3-479C-941A-3EA22EBD429C}" destId="{4730ECDD-896F-4874-9BB3-C08BC86C2CDE}" srcOrd="2" destOrd="0" presId="urn:microsoft.com/office/officeart/2005/8/layout/orgChart1"/>
    <dgm:cxn modelId="{523280F9-47A5-4047-856B-F4B449B23DD1}" type="presParOf" srcId="{030D9EEF-EAA3-4247-9880-3F52D42A1584}" destId="{C7CC9353-B7D2-4E20-A710-7E5C718C818D}" srcOrd="2" destOrd="0" presId="urn:microsoft.com/office/officeart/2005/8/layout/orgChart1"/>
    <dgm:cxn modelId="{D5675580-B5DF-49FC-9430-59F9EBB5DDEF}" type="presParOf" srcId="{163455A5-FAFC-4821-B938-575A5E10F868}" destId="{8DD11F36-5FA9-4A64-8898-6F0EE3DB2DD4}" srcOrd="2" destOrd="0" presId="urn:microsoft.com/office/officeart/2005/8/layout/orgChart1"/>
    <dgm:cxn modelId="{B53F2AE8-943A-4E66-AEF7-C79542933572}" type="presParOf" srcId="{15515247-96E4-4E08-8812-B796A45D6143}" destId="{85351111-05AE-4288-B637-ED96541E7769}" srcOrd="2" destOrd="0" presId="urn:microsoft.com/office/officeart/2005/8/layout/orgChart1"/>
    <dgm:cxn modelId="{44D53024-A8D9-4E4C-AB5C-C57E23B82258}" type="presParOf" srcId="{15515247-96E4-4E08-8812-B796A45D6143}" destId="{136A6C3D-3AF3-4425-B983-AADD1460B8D6}" srcOrd="3" destOrd="0" presId="urn:microsoft.com/office/officeart/2005/8/layout/orgChart1"/>
    <dgm:cxn modelId="{584255E9-8B16-46E4-80D7-10CDE9761F4F}" type="presParOf" srcId="{136A6C3D-3AF3-4425-B983-AADD1460B8D6}" destId="{18FB10DA-4753-4F66-9549-EDD7B38279FC}" srcOrd="0" destOrd="0" presId="urn:microsoft.com/office/officeart/2005/8/layout/orgChart1"/>
    <dgm:cxn modelId="{3DAC445A-50C3-40BA-8EE5-43DEE69CC6D7}" type="presParOf" srcId="{18FB10DA-4753-4F66-9549-EDD7B38279FC}" destId="{286DBE09-35EB-45C0-804C-092D23566DBC}" srcOrd="0" destOrd="0" presId="urn:microsoft.com/office/officeart/2005/8/layout/orgChart1"/>
    <dgm:cxn modelId="{6B0ABAEC-E096-4754-A051-8C935E52BA8B}" type="presParOf" srcId="{18FB10DA-4753-4F66-9549-EDD7B38279FC}" destId="{F08E4FE1-7721-4AC4-AC28-D73408E8A031}" srcOrd="1" destOrd="0" presId="urn:microsoft.com/office/officeart/2005/8/layout/orgChart1"/>
    <dgm:cxn modelId="{E25D012A-451D-40A2-AE50-C28F9E309BCE}" type="presParOf" srcId="{136A6C3D-3AF3-4425-B983-AADD1460B8D6}" destId="{15D96D85-D934-4438-B13D-5BEA8DA19C88}" srcOrd="1" destOrd="0" presId="urn:microsoft.com/office/officeart/2005/8/layout/orgChart1"/>
    <dgm:cxn modelId="{31274043-83C3-479C-AAB8-9AAE8C910FC7}" type="presParOf" srcId="{15D96D85-D934-4438-B13D-5BEA8DA19C88}" destId="{A737E0C2-EBEB-48AA-A989-E0A34839E48A}" srcOrd="0" destOrd="0" presId="urn:microsoft.com/office/officeart/2005/8/layout/orgChart1"/>
    <dgm:cxn modelId="{68925161-ED6F-4236-A50D-C5B2BA6F8917}" type="presParOf" srcId="{15D96D85-D934-4438-B13D-5BEA8DA19C88}" destId="{17D1EC44-1976-433A-BF58-412402E97418}" srcOrd="1" destOrd="0" presId="urn:microsoft.com/office/officeart/2005/8/layout/orgChart1"/>
    <dgm:cxn modelId="{C8B99825-9CD8-41CB-B5CB-3596CA4FACEC}" type="presParOf" srcId="{17D1EC44-1976-433A-BF58-412402E97418}" destId="{580468F7-4B10-44DD-BAA1-60A6440C636C}" srcOrd="0" destOrd="0" presId="urn:microsoft.com/office/officeart/2005/8/layout/orgChart1"/>
    <dgm:cxn modelId="{00EBE7AB-F825-4507-B190-F86039600F89}" type="presParOf" srcId="{580468F7-4B10-44DD-BAA1-60A6440C636C}" destId="{C71541E0-C2EF-414A-AF7F-49D02653286A}" srcOrd="0" destOrd="0" presId="urn:microsoft.com/office/officeart/2005/8/layout/orgChart1"/>
    <dgm:cxn modelId="{A7033385-A106-41BA-A913-4B6414E5D66C}" type="presParOf" srcId="{580468F7-4B10-44DD-BAA1-60A6440C636C}" destId="{7491D22F-E60E-4F84-8F2A-1CADE8D36812}" srcOrd="1" destOrd="0" presId="urn:microsoft.com/office/officeart/2005/8/layout/orgChart1"/>
    <dgm:cxn modelId="{1713CCB0-6112-4673-B0EA-2CBD665FA92B}" type="presParOf" srcId="{17D1EC44-1976-433A-BF58-412402E97418}" destId="{405ADA9B-F098-45CB-9137-B5DCC29F0CCB}" srcOrd="1" destOrd="0" presId="urn:microsoft.com/office/officeart/2005/8/layout/orgChart1"/>
    <dgm:cxn modelId="{F9156E9C-3ED2-4B55-81EE-7B80C9FDBFFE}" type="presParOf" srcId="{17D1EC44-1976-433A-BF58-412402E97418}" destId="{749DE25D-8A0A-4C9E-A635-628D7FCC60C6}" srcOrd="2" destOrd="0" presId="urn:microsoft.com/office/officeart/2005/8/layout/orgChart1"/>
    <dgm:cxn modelId="{D5C59D04-C068-4592-AF9D-A9E2FD9C6576}" type="presParOf" srcId="{15D96D85-D934-4438-B13D-5BEA8DA19C88}" destId="{D2AB08E4-E9F8-4BAE-ABB8-A5B39E50E5C5}" srcOrd="2" destOrd="0" presId="urn:microsoft.com/office/officeart/2005/8/layout/orgChart1"/>
    <dgm:cxn modelId="{CA051F06-613E-48AF-81C0-999004D2F06C}" type="presParOf" srcId="{15D96D85-D934-4438-B13D-5BEA8DA19C88}" destId="{AD93B445-ECE0-403E-85CC-2276E23E6657}" srcOrd="3" destOrd="0" presId="urn:microsoft.com/office/officeart/2005/8/layout/orgChart1"/>
    <dgm:cxn modelId="{6D0B34A7-C1C1-4FC7-9DA6-73D58862088B}" type="presParOf" srcId="{AD93B445-ECE0-403E-85CC-2276E23E6657}" destId="{71CE3412-BB0B-4541-99B3-2C23C7161E9E}" srcOrd="0" destOrd="0" presId="urn:microsoft.com/office/officeart/2005/8/layout/orgChart1"/>
    <dgm:cxn modelId="{B96F1539-CC70-4537-88C2-D11D0E08C275}" type="presParOf" srcId="{71CE3412-BB0B-4541-99B3-2C23C7161E9E}" destId="{57C93801-EF48-4C6C-B84F-7EF4DF05C10A}" srcOrd="0" destOrd="0" presId="urn:microsoft.com/office/officeart/2005/8/layout/orgChart1"/>
    <dgm:cxn modelId="{24153322-33E4-47E0-8B32-C777A4BFC834}" type="presParOf" srcId="{71CE3412-BB0B-4541-99B3-2C23C7161E9E}" destId="{E550E4D4-3EF8-44FD-937B-AAD5EEBC66E5}" srcOrd="1" destOrd="0" presId="urn:microsoft.com/office/officeart/2005/8/layout/orgChart1"/>
    <dgm:cxn modelId="{E4CBFBEC-7A5C-4BC1-BBE9-94FA0C620D6E}" type="presParOf" srcId="{AD93B445-ECE0-403E-85CC-2276E23E6657}" destId="{92D204A0-3758-4BEF-96E4-AF2F3EF792BA}" srcOrd="1" destOrd="0" presId="urn:microsoft.com/office/officeart/2005/8/layout/orgChart1"/>
    <dgm:cxn modelId="{9791AE2A-F25E-42AE-A388-A06FA07A9B6D}" type="presParOf" srcId="{AD93B445-ECE0-403E-85CC-2276E23E6657}" destId="{DBF9E7A7-D263-4901-974F-602E46B16AEE}" srcOrd="2" destOrd="0" presId="urn:microsoft.com/office/officeart/2005/8/layout/orgChart1"/>
    <dgm:cxn modelId="{7AEE2D29-9429-4F49-80C4-DA60A0459214}" type="presParOf" srcId="{15D96D85-D934-4438-B13D-5BEA8DA19C88}" destId="{09619CBE-8EA4-4964-B9DA-D3A3DF76C454}" srcOrd="4" destOrd="0" presId="urn:microsoft.com/office/officeart/2005/8/layout/orgChart1"/>
    <dgm:cxn modelId="{C6193EC6-A37F-4AD6-9EE6-3ABB83CC34C4}" type="presParOf" srcId="{15D96D85-D934-4438-B13D-5BEA8DA19C88}" destId="{29FF8EC1-B299-48EA-BA9D-9F9B6117DC0E}" srcOrd="5" destOrd="0" presId="urn:microsoft.com/office/officeart/2005/8/layout/orgChart1"/>
    <dgm:cxn modelId="{B70CE1E5-AC8C-49D8-9C36-DDD10A5B619E}" type="presParOf" srcId="{29FF8EC1-B299-48EA-BA9D-9F9B6117DC0E}" destId="{839E3B80-1321-4C11-BAE0-7C68D5C9918E}" srcOrd="0" destOrd="0" presId="urn:microsoft.com/office/officeart/2005/8/layout/orgChart1"/>
    <dgm:cxn modelId="{3F4FF0F5-2A78-4FF0-AD7C-5A126CC64AF0}" type="presParOf" srcId="{839E3B80-1321-4C11-BAE0-7C68D5C9918E}" destId="{3BB66BA3-5BE3-4144-B206-B7CD4684FEF3}" srcOrd="0" destOrd="0" presId="urn:microsoft.com/office/officeart/2005/8/layout/orgChart1"/>
    <dgm:cxn modelId="{E4BD0761-D6A9-4D96-BE83-FD0EB6313BAF}" type="presParOf" srcId="{839E3B80-1321-4C11-BAE0-7C68D5C9918E}" destId="{43F19FE5-F536-4B9E-BFA6-04876CA15E86}" srcOrd="1" destOrd="0" presId="urn:microsoft.com/office/officeart/2005/8/layout/orgChart1"/>
    <dgm:cxn modelId="{AEAA2BED-C6F8-4668-801A-248C194E5B93}" type="presParOf" srcId="{29FF8EC1-B299-48EA-BA9D-9F9B6117DC0E}" destId="{A61DF4E7-6BE8-4EBA-89BE-1ADFB901A245}" srcOrd="1" destOrd="0" presId="urn:microsoft.com/office/officeart/2005/8/layout/orgChart1"/>
    <dgm:cxn modelId="{7DBBCA83-A998-403B-9DE9-CC6C18A2F78A}" type="presParOf" srcId="{29FF8EC1-B299-48EA-BA9D-9F9B6117DC0E}" destId="{A91A1666-03C9-4CBA-A7B3-E61632286C60}" srcOrd="2" destOrd="0" presId="urn:microsoft.com/office/officeart/2005/8/layout/orgChart1"/>
    <dgm:cxn modelId="{30050D35-4E13-4DFD-9F72-84DC62EAC406}" type="presParOf" srcId="{136A6C3D-3AF3-4425-B983-AADD1460B8D6}" destId="{641249EE-503D-45A7-B5CB-B496FA06EE15}" srcOrd="2" destOrd="0" presId="urn:microsoft.com/office/officeart/2005/8/layout/orgChart1"/>
    <dgm:cxn modelId="{F4B45F90-00CA-4E69-AAD8-770FB872312F}" type="presParOf" srcId="{641249EE-503D-45A7-B5CB-B496FA06EE15}" destId="{C13AF9BE-5BA3-4414-8881-D07A2B96AAD8}" srcOrd="0" destOrd="0" presId="urn:microsoft.com/office/officeart/2005/8/layout/orgChart1"/>
    <dgm:cxn modelId="{19042D0A-3EF1-4C92-9EF5-4AA22CAAE963}" type="presParOf" srcId="{641249EE-503D-45A7-B5CB-B496FA06EE15}" destId="{4A10B271-422C-404E-9544-8694BE7A4A31}" srcOrd="1" destOrd="0" presId="urn:microsoft.com/office/officeart/2005/8/layout/orgChart1"/>
    <dgm:cxn modelId="{2A4E84C6-135E-40DC-865D-9B4F1BDFB72C}" type="presParOf" srcId="{4A10B271-422C-404E-9544-8694BE7A4A31}" destId="{E274E9BD-70F2-48C7-B089-DFCF9AFDD54A}" srcOrd="0" destOrd="0" presId="urn:microsoft.com/office/officeart/2005/8/layout/orgChart1"/>
    <dgm:cxn modelId="{B0637B66-782A-4093-8BCF-2C6DA54E297F}" type="presParOf" srcId="{E274E9BD-70F2-48C7-B089-DFCF9AFDD54A}" destId="{52620814-8821-4DC4-BE5F-C51DB65A2825}" srcOrd="0" destOrd="0" presId="urn:microsoft.com/office/officeart/2005/8/layout/orgChart1"/>
    <dgm:cxn modelId="{63A7A90C-DF27-463E-AE01-F79AAA29AB6F}" type="presParOf" srcId="{E274E9BD-70F2-48C7-B089-DFCF9AFDD54A}" destId="{E7F0EC94-AF29-473D-9A2E-1E21AB1E8150}" srcOrd="1" destOrd="0" presId="urn:microsoft.com/office/officeart/2005/8/layout/orgChart1"/>
    <dgm:cxn modelId="{502FA37D-D8B8-48E5-AC04-38144016127F}" type="presParOf" srcId="{4A10B271-422C-404E-9544-8694BE7A4A31}" destId="{FFD2B582-19F8-4C7B-BCBE-B1B210C62DB1}" srcOrd="1" destOrd="0" presId="urn:microsoft.com/office/officeart/2005/8/layout/orgChart1"/>
    <dgm:cxn modelId="{5A4094D3-CD0B-410E-ACA1-A4DC835AF7A8}" type="presParOf" srcId="{4A10B271-422C-404E-9544-8694BE7A4A31}" destId="{52E43612-B6EF-4A8D-BCA3-C426179099CB}" srcOrd="2" destOrd="0" presId="urn:microsoft.com/office/officeart/2005/8/layout/orgChart1"/>
    <dgm:cxn modelId="{60C1C82A-1782-4D98-B6AF-C669DAB9CE2E}" type="presParOf" srcId="{641249EE-503D-45A7-B5CB-B496FA06EE15}" destId="{5838C167-93E7-4A56-88E5-030A427AD49F}" srcOrd="2" destOrd="0" presId="urn:microsoft.com/office/officeart/2005/8/layout/orgChart1"/>
    <dgm:cxn modelId="{E443975D-0647-4A87-816F-B9A31BB9A4FF}" type="presParOf" srcId="{641249EE-503D-45A7-B5CB-B496FA06EE15}" destId="{3358C40E-EE17-437A-B8BB-349907D73F57}" srcOrd="3" destOrd="0" presId="urn:microsoft.com/office/officeart/2005/8/layout/orgChart1"/>
    <dgm:cxn modelId="{ACD12F7D-0FB7-4CCF-AC11-BE220C93E895}" type="presParOf" srcId="{3358C40E-EE17-437A-B8BB-349907D73F57}" destId="{E630E3BC-0FB5-4A10-AE1B-1C731C4D0618}" srcOrd="0" destOrd="0" presId="urn:microsoft.com/office/officeart/2005/8/layout/orgChart1"/>
    <dgm:cxn modelId="{9F380189-0CE7-41E6-9F82-5C6F6AA2F840}" type="presParOf" srcId="{E630E3BC-0FB5-4A10-AE1B-1C731C4D0618}" destId="{DC9D183E-086E-47A6-8891-C4D8547005DF}" srcOrd="0" destOrd="0" presId="urn:microsoft.com/office/officeart/2005/8/layout/orgChart1"/>
    <dgm:cxn modelId="{D939EBFC-7D7D-4DD2-910B-2D6F7919D9DD}" type="presParOf" srcId="{E630E3BC-0FB5-4A10-AE1B-1C731C4D0618}" destId="{D3921850-799D-4A49-8A74-89124B2D459E}" srcOrd="1" destOrd="0" presId="urn:microsoft.com/office/officeart/2005/8/layout/orgChart1"/>
    <dgm:cxn modelId="{9AFA8DDF-7603-47D9-B649-F708E0C6A83D}" type="presParOf" srcId="{3358C40E-EE17-437A-B8BB-349907D73F57}" destId="{D04B20C2-03A2-4F3E-BF5B-5FD234171EFE}" srcOrd="1" destOrd="0" presId="urn:microsoft.com/office/officeart/2005/8/layout/orgChart1"/>
    <dgm:cxn modelId="{EE24AE78-7C5C-4AE1-B665-328362ADB883}" type="presParOf" srcId="{3358C40E-EE17-437A-B8BB-349907D73F57}" destId="{78432316-248B-4712-9ED1-061463B8FE9B}" srcOrd="2" destOrd="0" presId="urn:microsoft.com/office/officeart/2005/8/layout/orgChart1"/>
    <dgm:cxn modelId="{51540FC4-83F1-40B4-93CF-178BB0B89A02}" type="presParOf" srcId="{641249EE-503D-45A7-B5CB-B496FA06EE15}" destId="{E3B3287B-C96D-4CB8-830F-447C92AAB1D3}" srcOrd="4" destOrd="0" presId="urn:microsoft.com/office/officeart/2005/8/layout/orgChart1"/>
    <dgm:cxn modelId="{A682172B-A12F-4960-8F2B-3F59B04FC3A2}" type="presParOf" srcId="{641249EE-503D-45A7-B5CB-B496FA06EE15}" destId="{BEED1E6B-E8EF-456E-80EC-B8B531CC878D}" srcOrd="5" destOrd="0" presId="urn:microsoft.com/office/officeart/2005/8/layout/orgChart1"/>
    <dgm:cxn modelId="{DCEDCCCE-1844-4A6B-B432-8D0A9B3C653E}" type="presParOf" srcId="{BEED1E6B-E8EF-456E-80EC-B8B531CC878D}" destId="{AF147350-CA34-4F2D-A11A-C423D730C4D4}" srcOrd="0" destOrd="0" presId="urn:microsoft.com/office/officeart/2005/8/layout/orgChart1"/>
    <dgm:cxn modelId="{0B1D9351-45FD-45A9-A0B0-4BED254F8C3A}" type="presParOf" srcId="{AF147350-CA34-4F2D-A11A-C423D730C4D4}" destId="{4CBF9E1C-153A-4E43-A004-758C1E05F492}" srcOrd="0" destOrd="0" presId="urn:microsoft.com/office/officeart/2005/8/layout/orgChart1"/>
    <dgm:cxn modelId="{10CFAF75-4DD6-43AE-998B-986C198A7327}" type="presParOf" srcId="{AF147350-CA34-4F2D-A11A-C423D730C4D4}" destId="{98297E15-70C0-46A6-A56B-054EED9C80C2}" srcOrd="1" destOrd="0" presId="urn:microsoft.com/office/officeart/2005/8/layout/orgChart1"/>
    <dgm:cxn modelId="{B95EF3F5-B66C-49F4-8783-796DFAA187A3}" type="presParOf" srcId="{BEED1E6B-E8EF-456E-80EC-B8B531CC878D}" destId="{D8F7CA09-B6FC-4E6F-AED9-27A8168081B3}" srcOrd="1" destOrd="0" presId="urn:microsoft.com/office/officeart/2005/8/layout/orgChart1"/>
    <dgm:cxn modelId="{CFD0D47D-B2C0-4549-ADB3-726D9272A494}" type="presParOf" srcId="{BEED1E6B-E8EF-456E-80EC-B8B531CC878D}" destId="{F26772E0-6ABC-486E-865F-6372D11DB354}" srcOrd="2" destOrd="0" presId="urn:microsoft.com/office/officeart/2005/8/layout/orgChart1"/>
    <dgm:cxn modelId="{43DA4DC4-B92E-4AA4-9221-3811AAD146F1}" type="presParOf" srcId="{641249EE-503D-45A7-B5CB-B496FA06EE15}" destId="{D039EE50-F5DE-42F0-97E2-396B59219CA9}" srcOrd="6" destOrd="0" presId="urn:microsoft.com/office/officeart/2005/8/layout/orgChart1"/>
    <dgm:cxn modelId="{07F6D5EE-C58F-4307-98A8-0F7CFEE9B2AD}" type="presParOf" srcId="{641249EE-503D-45A7-B5CB-B496FA06EE15}" destId="{7963DBD0-4479-4913-B987-293AB1A8A36F}" srcOrd="7" destOrd="0" presId="urn:microsoft.com/office/officeart/2005/8/layout/orgChart1"/>
    <dgm:cxn modelId="{AF68917A-2A83-4F5C-8D63-B7A3E0B30A01}" type="presParOf" srcId="{7963DBD0-4479-4913-B987-293AB1A8A36F}" destId="{1AD5684A-9BF1-4E22-995F-317EA6618764}" srcOrd="0" destOrd="0" presId="urn:microsoft.com/office/officeart/2005/8/layout/orgChart1"/>
    <dgm:cxn modelId="{FCC67493-216A-4940-A0F8-3A3586BCB61C}" type="presParOf" srcId="{1AD5684A-9BF1-4E22-995F-317EA6618764}" destId="{5B780619-C56A-4C10-91EC-585DA2407028}" srcOrd="0" destOrd="0" presId="urn:microsoft.com/office/officeart/2005/8/layout/orgChart1"/>
    <dgm:cxn modelId="{CE039349-2285-47EF-91C6-C2292397A237}" type="presParOf" srcId="{1AD5684A-9BF1-4E22-995F-317EA6618764}" destId="{FDF8CC03-94EE-4B73-92B6-F99220C14C31}" srcOrd="1" destOrd="0" presId="urn:microsoft.com/office/officeart/2005/8/layout/orgChart1"/>
    <dgm:cxn modelId="{5F7FF6F7-40D8-4286-8DEC-9EAFEFB05776}" type="presParOf" srcId="{7963DBD0-4479-4913-B987-293AB1A8A36F}" destId="{844C4686-3DFD-48FD-B1A7-6379F44CA641}" srcOrd="1" destOrd="0" presId="urn:microsoft.com/office/officeart/2005/8/layout/orgChart1"/>
    <dgm:cxn modelId="{2AA5904D-23B7-4A57-98AC-DD35B50C980F}" type="presParOf" srcId="{7963DBD0-4479-4913-B987-293AB1A8A36F}" destId="{5958A218-1FBE-4EB6-B4A3-1F165229662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39EE50-F5DE-42F0-97E2-396B59219CA9}">
      <dsp:nvSpPr>
        <dsp:cNvPr id="0" name=""/>
        <dsp:cNvSpPr/>
      </dsp:nvSpPr>
      <dsp:spPr>
        <a:xfrm>
          <a:off x="6927893" y="1481213"/>
          <a:ext cx="128334" cy="1430011"/>
        </a:xfrm>
        <a:custGeom>
          <a:avLst/>
          <a:gdLst/>
          <a:ahLst/>
          <a:cxnLst/>
          <a:rect l="0" t="0" r="0" b="0"/>
          <a:pathLst>
            <a:path>
              <a:moveTo>
                <a:pt x="0" y="0"/>
              </a:moveTo>
              <a:lnTo>
                <a:pt x="0" y="1430011"/>
              </a:lnTo>
              <a:lnTo>
                <a:pt x="128334" y="1430011"/>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B3287B-C96D-4CB8-830F-447C92AAB1D3}">
      <dsp:nvSpPr>
        <dsp:cNvPr id="0" name=""/>
        <dsp:cNvSpPr/>
      </dsp:nvSpPr>
      <dsp:spPr>
        <a:xfrm>
          <a:off x="6799558" y="1481213"/>
          <a:ext cx="128334" cy="1430011"/>
        </a:xfrm>
        <a:custGeom>
          <a:avLst/>
          <a:gdLst/>
          <a:ahLst/>
          <a:cxnLst/>
          <a:rect l="0" t="0" r="0" b="0"/>
          <a:pathLst>
            <a:path>
              <a:moveTo>
                <a:pt x="128334" y="0"/>
              </a:moveTo>
              <a:lnTo>
                <a:pt x="128334" y="1430011"/>
              </a:lnTo>
              <a:lnTo>
                <a:pt x="0" y="1430011"/>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38C167-93E7-4A56-88E5-030A427AD49F}">
      <dsp:nvSpPr>
        <dsp:cNvPr id="0" name=""/>
        <dsp:cNvSpPr/>
      </dsp:nvSpPr>
      <dsp:spPr>
        <a:xfrm>
          <a:off x="6927893" y="1481213"/>
          <a:ext cx="128334" cy="562226"/>
        </a:xfrm>
        <a:custGeom>
          <a:avLst/>
          <a:gdLst/>
          <a:ahLst/>
          <a:cxnLst/>
          <a:rect l="0" t="0" r="0" b="0"/>
          <a:pathLst>
            <a:path>
              <a:moveTo>
                <a:pt x="0" y="0"/>
              </a:moveTo>
              <a:lnTo>
                <a:pt x="0" y="562226"/>
              </a:lnTo>
              <a:lnTo>
                <a:pt x="128334" y="562226"/>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3AF9BE-5BA3-4414-8881-D07A2B96AAD8}">
      <dsp:nvSpPr>
        <dsp:cNvPr id="0" name=""/>
        <dsp:cNvSpPr/>
      </dsp:nvSpPr>
      <dsp:spPr>
        <a:xfrm>
          <a:off x="6799558" y="1481213"/>
          <a:ext cx="128334" cy="562226"/>
        </a:xfrm>
        <a:custGeom>
          <a:avLst/>
          <a:gdLst/>
          <a:ahLst/>
          <a:cxnLst/>
          <a:rect l="0" t="0" r="0" b="0"/>
          <a:pathLst>
            <a:path>
              <a:moveTo>
                <a:pt x="128334" y="0"/>
              </a:moveTo>
              <a:lnTo>
                <a:pt x="128334" y="562226"/>
              </a:lnTo>
              <a:lnTo>
                <a:pt x="0" y="562226"/>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619CBE-8EA4-4964-B9DA-D3A3DF76C454}">
      <dsp:nvSpPr>
        <dsp:cNvPr id="0" name=""/>
        <dsp:cNvSpPr/>
      </dsp:nvSpPr>
      <dsp:spPr>
        <a:xfrm>
          <a:off x="6927893" y="1481213"/>
          <a:ext cx="214549" cy="4033365"/>
        </a:xfrm>
        <a:custGeom>
          <a:avLst/>
          <a:gdLst/>
          <a:ahLst/>
          <a:cxnLst/>
          <a:rect l="0" t="0" r="0" b="0"/>
          <a:pathLst>
            <a:path>
              <a:moveTo>
                <a:pt x="0" y="0"/>
              </a:moveTo>
              <a:lnTo>
                <a:pt x="0" y="4033365"/>
              </a:lnTo>
              <a:lnTo>
                <a:pt x="214549" y="4033365"/>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AB08E4-E9F8-4BAE-ABB8-A5B39E50E5C5}">
      <dsp:nvSpPr>
        <dsp:cNvPr id="0" name=""/>
        <dsp:cNvSpPr/>
      </dsp:nvSpPr>
      <dsp:spPr>
        <a:xfrm>
          <a:off x="6927893" y="1481213"/>
          <a:ext cx="214549" cy="3165580"/>
        </a:xfrm>
        <a:custGeom>
          <a:avLst/>
          <a:gdLst/>
          <a:ahLst/>
          <a:cxnLst/>
          <a:rect l="0" t="0" r="0" b="0"/>
          <a:pathLst>
            <a:path>
              <a:moveTo>
                <a:pt x="0" y="0"/>
              </a:moveTo>
              <a:lnTo>
                <a:pt x="0" y="3165580"/>
              </a:lnTo>
              <a:lnTo>
                <a:pt x="214549" y="3165580"/>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737E0C2-EBEB-48AA-A989-E0A34839E48A}">
      <dsp:nvSpPr>
        <dsp:cNvPr id="0" name=""/>
        <dsp:cNvSpPr/>
      </dsp:nvSpPr>
      <dsp:spPr>
        <a:xfrm>
          <a:off x="6927893" y="1481213"/>
          <a:ext cx="214549" cy="2297795"/>
        </a:xfrm>
        <a:custGeom>
          <a:avLst/>
          <a:gdLst/>
          <a:ahLst/>
          <a:cxnLst/>
          <a:rect l="0" t="0" r="0" b="0"/>
          <a:pathLst>
            <a:path>
              <a:moveTo>
                <a:pt x="0" y="0"/>
              </a:moveTo>
              <a:lnTo>
                <a:pt x="0" y="2297795"/>
              </a:lnTo>
              <a:lnTo>
                <a:pt x="214549" y="2297795"/>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351111-05AE-4288-B637-ED96541E7769}">
      <dsp:nvSpPr>
        <dsp:cNvPr id="0" name=""/>
        <dsp:cNvSpPr/>
      </dsp:nvSpPr>
      <dsp:spPr>
        <a:xfrm>
          <a:off x="5288207" y="613429"/>
          <a:ext cx="924520" cy="562226"/>
        </a:xfrm>
        <a:custGeom>
          <a:avLst/>
          <a:gdLst/>
          <a:ahLst/>
          <a:cxnLst/>
          <a:rect l="0" t="0" r="0" b="0"/>
          <a:pathLst>
            <a:path>
              <a:moveTo>
                <a:pt x="0" y="0"/>
              </a:moveTo>
              <a:lnTo>
                <a:pt x="0" y="562226"/>
              </a:lnTo>
              <a:lnTo>
                <a:pt x="924520" y="562226"/>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3FF2ED-30E6-425C-A030-0A6FB75BD933}">
      <dsp:nvSpPr>
        <dsp:cNvPr id="0" name=""/>
        <dsp:cNvSpPr/>
      </dsp:nvSpPr>
      <dsp:spPr>
        <a:xfrm>
          <a:off x="3915091" y="2348998"/>
          <a:ext cx="183334" cy="1430011"/>
        </a:xfrm>
        <a:custGeom>
          <a:avLst/>
          <a:gdLst/>
          <a:ahLst/>
          <a:cxnLst/>
          <a:rect l="0" t="0" r="0" b="0"/>
          <a:pathLst>
            <a:path>
              <a:moveTo>
                <a:pt x="0" y="0"/>
              </a:moveTo>
              <a:lnTo>
                <a:pt x="0" y="1430011"/>
              </a:lnTo>
              <a:lnTo>
                <a:pt x="183334" y="1430011"/>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33D10F-3ADD-463F-B853-6CD9F613BB42}">
      <dsp:nvSpPr>
        <dsp:cNvPr id="0" name=""/>
        <dsp:cNvSpPr/>
      </dsp:nvSpPr>
      <dsp:spPr>
        <a:xfrm>
          <a:off x="3915091" y="2348998"/>
          <a:ext cx="183334" cy="562226"/>
        </a:xfrm>
        <a:custGeom>
          <a:avLst/>
          <a:gdLst/>
          <a:ahLst/>
          <a:cxnLst/>
          <a:rect l="0" t="0" r="0" b="0"/>
          <a:pathLst>
            <a:path>
              <a:moveTo>
                <a:pt x="0" y="0"/>
              </a:moveTo>
              <a:lnTo>
                <a:pt x="0" y="562226"/>
              </a:lnTo>
              <a:lnTo>
                <a:pt x="183334" y="562226"/>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429061-15F5-46A3-8A24-63E60C909F87}">
      <dsp:nvSpPr>
        <dsp:cNvPr id="0" name=""/>
        <dsp:cNvSpPr/>
      </dsp:nvSpPr>
      <dsp:spPr>
        <a:xfrm>
          <a:off x="3242142" y="1463344"/>
          <a:ext cx="1161841" cy="274537"/>
        </a:xfrm>
        <a:custGeom>
          <a:avLst/>
          <a:gdLst/>
          <a:ahLst/>
          <a:cxnLst/>
          <a:rect l="0" t="0" r="0" b="0"/>
          <a:pathLst>
            <a:path>
              <a:moveTo>
                <a:pt x="0" y="0"/>
              </a:moveTo>
              <a:lnTo>
                <a:pt x="0" y="146203"/>
              </a:lnTo>
              <a:lnTo>
                <a:pt x="1161841" y="146203"/>
              </a:lnTo>
              <a:lnTo>
                <a:pt x="1161841" y="274537"/>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2CF30B-7097-45D7-8297-B93012E784F8}">
      <dsp:nvSpPr>
        <dsp:cNvPr id="0" name=""/>
        <dsp:cNvSpPr/>
      </dsp:nvSpPr>
      <dsp:spPr>
        <a:xfrm>
          <a:off x="2362856" y="2348998"/>
          <a:ext cx="128334" cy="1430011"/>
        </a:xfrm>
        <a:custGeom>
          <a:avLst/>
          <a:gdLst/>
          <a:ahLst/>
          <a:cxnLst/>
          <a:rect l="0" t="0" r="0" b="0"/>
          <a:pathLst>
            <a:path>
              <a:moveTo>
                <a:pt x="128334" y="0"/>
              </a:moveTo>
              <a:lnTo>
                <a:pt x="128334" y="1430011"/>
              </a:lnTo>
              <a:lnTo>
                <a:pt x="0" y="1430011"/>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F7B569-4CB5-4C50-B871-5AA39E27595C}">
      <dsp:nvSpPr>
        <dsp:cNvPr id="0" name=""/>
        <dsp:cNvSpPr/>
      </dsp:nvSpPr>
      <dsp:spPr>
        <a:xfrm>
          <a:off x="2491191" y="2348998"/>
          <a:ext cx="128334" cy="562226"/>
        </a:xfrm>
        <a:custGeom>
          <a:avLst/>
          <a:gdLst/>
          <a:ahLst/>
          <a:cxnLst/>
          <a:rect l="0" t="0" r="0" b="0"/>
          <a:pathLst>
            <a:path>
              <a:moveTo>
                <a:pt x="0" y="0"/>
              </a:moveTo>
              <a:lnTo>
                <a:pt x="0" y="562226"/>
              </a:lnTo>
              <a:lnTo>
                <a:pt x="128334" y="562226"/>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28E132-08DD-40E7-BC32-6F185200C52A}">
      <dsp:nvSpPr>
        <dsp:cNvPr id="0" name=""/>
        <dsp:cNvSpPr/>
      </dsp:nvSpPr>
      <dsp:spPr>
        <a:xfrm>
          <a:off x="2362856" y="2348998"/>
          <a:ext cx="128334" cy="562226"/>
        </a:xfrm>
        <a:custGeom>
          <a:avLst/>
          <a:gdLst/>
          <a:ahLst/>
          <a:cxnLst/>
          <a:rect l="0" t="0" r="0" b="0"/>
          <a:pathLst>
            <a:path>
              <a:moveTo>
                <a:pt x="128334" y="0"/>
              </a:moveTo>
              <a:lnTo>
                <a:pt x="128334" y="562226"/>
              </a:lnTo>
              <a:lnTo>
                <a:pt x="0" y="562226"/>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A508EC-BA49-40BB-90FF-D02957418EFA}">
      <dsp:nvSpPr>
        <dsp:cNvPr id="0" name=""/>
        <dsp:cNvSpPr/>
      </dsp:nvSpPr>
      <dsp:spPr>
        <a:xfrm>
          <a:off x="2491191" y="1463344"/>
          <a:ext cx="750951" cy="274537"/>
        </a:xfrm>
        <a:custGeom>
          <a:avLst/>
          <a:gdLst/>
          <a:ahLst/>
          <a:cxnLst/>
          <a:rect l="0" t="0" r="0" b="0"/>
          <a:pathLst>
            <a:path>
              <a:moveTo>
                <a:pt x="750951" y="0"/>
              </a:moveTo>
              <a:lnTo>
                <a:pt x="750951" y="146203"/>
              </a:lnTo>
              <a:lnTo>
                <a:pt x="0" y="146203"/>
              </a:lnTo>
              <a:lnTo>
                <a:pt x="0" y="274537"/>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516DD3-4D01-42A7-8844-A52FECD985AB}">
      <dsp:nvSpPr>
        <dsp:cNvPr id="0" name=""/>
        <dsp:cNvSpPr/>
      </dsp:nvSpPr>
      <dsp:spPr>
        <a:xfrm>
          <a:off x="3853258" y="613429"/>
          <a:ext cx="1434949" cy="544357"/>
        </a:xfrm>
        <a:custGeom>
          <a:avLst/>
          <a:gdLst/>
          <a:ahLst/>
          <a:cxnLst/>
          <a:rect l="0" t="0" r="0" b="0"/>
          <a:pathLst>
            <a:path>
              <a:moveTo>
                <a:pt x="1434949" y="0"/>
              </a:moveTo>
              <a:lnTo>
                <a:pt x="1434949" y="544357"/>
              </a:lnTo>
              <a:lnTo>
                <a:pt x="0" y="54435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168541-63F9-4AA1-96A1-908646EB831F}">
      <dsp:nvSpPr>
        <dsp:cNvPr id="0" name=""/>
        <dsp:cNvSpPr/>
      </dsp:nvSpPr>
      <dsp:spPr>
        <a:xfrm>
          <a:off x="552150" y="2313"/>
          <a:ext cx="9472113" cy="6111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n-US" sz="4000" kern="1200" dirty="0" smtClean="0"/>
            <a:t>Community Health Worker</a:t>
          </a:r>
          <a:endParaRPr lang="en-US" sz="4000" kern="1200" dirty="0"/>
        </a:p>
      </dsp:txBody>
      <dsp:txXfrm>
        <a:off x="552150" y="2313"/>
        <a:ext cx="9472113" cy="611115"/>
      </dsp:txXfrm>
    </dsp:sp>
    <dsp:sp modelId="{7D5A8B7E-7A95-4EC7-90FF-C523490401C3}">
      <dsp:nvSpPr>
        <dsp:cNvPr id="0" name=""/>
        <dsp:cNvSpPr/>
      </dsp:nvSpPr>
      <dsp:spPr>
        <a:xfrm>
          <a:off x="2631026" y="852228"/>
          <a:ext cx="1222231" cy="6111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Community Population</a:t>
          </a:r>
          <a:endParaRPr lang="en-US" sz="1500" kern="1200" dirty="0"/>
        </a:p>
      </dsp:txBody>
      <dsp:txXfrm>
        <a:off x="2631026" y="852228"/>
        <a:ext cx="1222231" cy="611115"/>
      </dsp:txXfrm>
    </dsp:sp>
    <dsp:sp modelId="{5F5BA5D6-125B-4CEC-83C9-A7BB789E5C50}">
      <dsp:nvSpPr>
        <dsp:cNvPr id="0" name=""/>
        <dsp:cNvSpPr/>
      </dsp:nvSpPr>
      <dsp:spPr>
        <a:xfrm>
          <a:off x="1880075" y="1737882"/>
          <a:ext cx="1222231" cy="6111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Ethnicity</a:t>
          </a:r>
          <a:endParaRPr lang="en-US" sz="1500" kern="1200" dirty="0"/>
        </a:p>
      </dsp:txBody>
      <dsp:txXfrm>
        <a:off x="1880075" y="1737882"/>
        <a:ext cx="1222231" cy="611115"/>
      </dsp:txXfrm>
    </dsp:sp>
    <dsp:sp modelId="{E1B6704B-0D4F-422F-810F-480F711ACDD9}">
      <dsp:nvSpPr>
        <dsp:cNvPr id="0" name=""/>
        <dsp:cNvSpPr/>
      </dsp:nvSpPr>
      <dsp:spPr>
        <a:xfrm>
          <a:off x="1140625" y="2605667"/>
          <a:ext cx="1222231" cy="6111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African American</a:t>
          </a:r>
          <a:endParaRPr lang="en-US" sz="1500" kern="1200" dirty="0"/>
        </a:p>
      </dsp:txBody>
      <dsp:txXfrm>
        <a:off x="1140625" y="2605667"/>
        <a:ext cx="1222231" cy="611115"/>
      </dsp:txXfrm>
    </dsp:sp>
    <dsp:sp modelId="{A902D5A6-689E-46EA-8CD0-D332C3163F17}">
      <dsp:nvSpPr>
        <dsp:cNvPr id="0" name=""/>
        <dsp:cNvSpPr/>
      </dsp:nvSpPr>
      <dsp:spPr>
        <a:xfrm>
          <a:off x="2619525" y="2605667"/>
          <a:ext cx="1222231" cy="6111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Latinos</a:t>
          </a:r>
          <a:endParaRPr lang="en-US" sz="1500" kern="1200" dirty="0"/>
        </a:p>
      </dsp:txBody>
      <dsp:txXfrm>
        <a:off x="2619525" y="2605667"/>
        <a:ext cx="1222231" cy="611115"/>
      </dsp:txXfrm>
    </dsp:sp>
    <dsp:sp modelId="{00B354DA-3668-45D5-9396-31D2EB627F08}">
      <dsp:nvSpPr>
        <dsp:cNvPr id="0" name=""/>
        <dsp:cNvSpPr/>
      </dsp:nvSpPr>
      <dsp:spPr>
        <a:xfrm>
          <a:off x="1140625" y="3473451"/>
          <a:ext cx="1222231" cy="6111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Immigrant Communities</a:t>
          </a:r>
          <a:endParaRPr lang="en-US" sz="1500" kern="1200" dirty="0"/>
        </a:p>
      </dsp:txBody>
      <dsp:txXfrm>
        <a:off x="1140625" y="3473451"/>
        <a:ext cx="1222231" cy="611115"/>
      </dsp:txXfrm>
    </dsp:sp>
    <dsp:sp modelId="{0335FD1B-685C-4EF6-9B0F-2EEF859CA7CE}">
      <dsp:nvSpPr>
        <dsp:cNvPr id="0" name=""/>
        <dsp:cNvSpPr/>
      </dsp:nvSpPr>
      <dsp:spPr>
        <a:xfrm>
          <a:off x="3792868" y="1737882"/>
          <a:ext cx="1222231" cy="6111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Geographic</a:t>
          </a:r>
          <a:endParaRPr lang="en-US" sz="1500" kern="1200" dirty="0"/>
        </a:p>
      </dsp:txBody>
      <dsp:txXfrm>
        <a:off x="3792868" y="1737882"/>
        <a:ext cx="1222231" cy="611115"/>
      </dsp:txXfrm>
    </dsp:sp>
    <dsp:sp modelId="{F9A3343B-B1EE-4C76-8576-53FADF4991B9}">
      <dsp:nvSpPr>
        <dsp:cNvPr id="0" name=""/>
        <dsp:cNvSpPr/>
      </dsp:nvSpPr>
      <dsp:spPr>
        <a:xfrm>
          <a:off x="4098426" y="2605667"/>
          <a:ext cx="1222231" cy="6111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Rural</a:t>
          </a:r>
          <a:endParaRPr lang="en-US" sz="1500" kern="1200" dirty="0"/>
        </a:p>
      </dsp:txBody>
      <dsp:txXfrm>
        <a:off x="4098426" y="2605667"/>
        <a:ext cx="1222231" cy="611115"/>
      </dsp:txXfrm>
    </dsp:sp>
    <dsp:sp modelId="{90D4353C-1D3F-440F-B16C-A2EEEC756627}">
      <dsp:nvSpPr>
        <dsp:cNvPr id="0" name=""/>
        <dsp:cNvSpPr/>
      </dsp:nvSpPr>
      <dsp:spPr>
        <a:xfrm>
          <a:off x="4098426" y="3473451"/>
          <a:ext cx="1222231" cy="6111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Urban</a:t>
          </a:r>
          <a:endParaRPr lang="en-US" sz="1500" kern="1200" dirty="0"/>
        </a:p>
      </dsp:txBody>
      <dsp:txXfrm>
        <a:off x="4098426" y="3473451"/>
        <a:ext cx="1222231" cy="611115"/>
      </dsp:txXfrm>
    </dsp:sp>
    <dsp:sp modelId="{286DBE09-35EB-45C0-804C-092D23566DBC}">
      <dsp:nvSpPr>
        <dsp:cNvPr id="0" name=""/>
        <dsp:cNvSpPr/>
      </dsp:nvSpPr>
      <dsp:spPr>
        <a:xfrm>
          <a:off x="6212728" y="870097"/>
          <a:ext cx="1430329" cy="6111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Disease population</a:t>
          </a:r>
          <a:endParaRPr lang="en-US" sz="1500" kern="1200" dirty="0"/>
        </a:p>
      </dsp:txBody>
      <dsp:txXfrm>
        <a:off x="6212728" y="870097"/>
        <a:ext cx="1430329" cy="611115"/>
      </dsp:txXfrm>
    </dsp:sp>
    <dsp:sp modelId="{C71541E0-C2EF-414A-AF7F-49D02653286A}">
      <dsp:nvSpPr>
        <dsp:cNvPr id="0" name=""/>
        <dsp:cNvSpPr/>
      </dsp:nvSpPr>
      <dsp:spPr>
        <a:xfrm>
          <a:off x="7142442" y="3473451"/>
          <a:ext cx="1222231" cy="6111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Maternal &amp; Child Health</a:t>
          </a:r>
          <a:endParaRPr lang="en-US" sz="1500" kern="1200" dirty="0"/>
        </a:p>
      </dsp:txBody>
      <dsp:txXfrm>
        <a:off x="7142442" y="3473451"/>
        <a:ext cx="1222231" cy="611115"/>
      </dsp:txXfrm>
    </dsp:sp>
    <dsp:sp modelId="{57C93801-EF48-4C6C-B84F-7EF4DF05C10A}">
      <dsp:nvSpPr>
        <dsp:cNvPr id="0" name=""/>
        <dsp:cNvSpPr/>
      </dsp:nvSpPr>
      <dsp:spPr>
        <a:xfrm>
          <a:off x="7142442" y="4341236"/>
          <a:ext cx="1222231" cy="6111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Injury Prevention</a:t>
          </a:r>
          <a:endParaRPr lang="en-US" sz="1500" kern="1200" dirty="0"/>
        </a:p>
      </dsp:txBody>
      <dsp:txXfrm>
        <a:off x="7142442" y="4341236"/>
        <a:ext cx="1222231" cy="611115"/>
      </dsp:txXfrm>
    </dsp:sp>
    <dsp:sp modelId="{3BB66BA3-5BE3-4144-B206-B7CD4684FEF3}">
      <dsp:nvSpPr>
        <dsp:cNvPr id="0" name=""/>
        <dsp:cNvSpPr/>
      </dsp:nvSpPr>
      <dsp:spPr>
        <a:xfrm>
          <a:off x="7142442" y="5209020"/>
          <a:ext cx="1222231" cy="6111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Mental Health</a:t>
          </a:r>
          <a:endParaRPr lang="en-US" sz="1500" kern="1200" dirty="0"/>
        </a:p>
      </dsp:txBody>
      <dsp:txXfrm>
        <a:off x="7142442" y="5209020"/>
        <a:ext cx="1222231" cy="611115"/>
      </dsp:txXfrm>
    </dsp:sp>
    <dsp:sp modelId="{52620814-8821-4DC4-BE5F-C51DB65A2825}">
      <dsp:nvSpPr>
        <dsp:cNvPr id="0" name=""/>
        <dsp:cNvSpPr/>
      </dsp:nvSpPr>
      <dsp:spPr>
        <a:xfrm>
          <a:off x="5577326" y="1737882"/>
          <a:ext cx="1222231" cy="6111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Chronic Disease Management</a:t>
          </a:r>
          <a:endParaRPr lang="en-US" sz="1500" kern="1200" dirty="0"/>
        </a:p>
      </dsp:txBody>
      <dsp:txXfrm>
        <a:off x="5577326" y="1737882"/>
        <a:ext cx="1222231" cy="611115"/>
      </dsp:txXfrm>
    </dsp:sp>
    <dsp:sp modelId="{DC9D183E-086E-47A6-8891-C4D8547005DF}">
      <dsp:nvSpPr>
        <dsp:cNvPr id="0" name=""/>
        <dsp:cNvSpPr/>
      </dsp:nvSpPr>
      <dsp:spPr>
        <a:xfrm>
          <a:off x="7056227" y="1737882"/>
          <a:ext cx="1222231" cy="6111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Diabetes</a:t>
          </a:r>
          <a:endParaRPr lang="en-US" sz="1500" kern="1200" dirty="0"/>
        </a:p>
      </dsp:txBody>
      <dsp:txXfrm>
        <a:off x="7056227" y="1737882"/>
        <a:ext cx="1222231" cy="611115"/>
      </dsp:txXfrm>
    </dsp:sp>
    <dsp:sp modelId="{4CBF9E1C-153A-4E43-A004-758C1E05F492}">
      <dsp:nvSpPr>
        <dsp:cNvPr id="0" name=""/>
        <dsp:cNvSpPr/>
      </dsp:nvSpPr>
      <dsp:spPr>
        <a:xfrm>
          <a:off x="5577326" y="2605667"/>
          <a:ext cx="1222231" cy="6111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Cancer</a:t>
          </a:r>
          <a:endParaRPr lang="en-US" sz="1500" kern="1200" dirty="0"/>
        </a:p>
      </dsp:txBody>
      <dsp:txXfrm>
        <a:off x="5577326" y="2605667"/>
        <a:ext cx="1222231" cy="611115"/>
      </dsp:txXfrm>
    </dsp:sp>
    <dsp:sp modelId="{5B780619-C56A-4C10-91EC-585DA2407028}">
      <dsp:nvSpPr>
        <dsp:cNvPr id="0" name=""/>
        <dsp:cNvSpPr/>
      </dsp:nvSpPr>
      <dsp:spPr>
        <a:xfrm>
          <a:off x="7056227" y="2605667"/>
          <a:ext cx="1222231" cy="611115"/>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t>HIV/AIDS</a:t>
          </a:r>
          <a:endParaRPr lang="en-US" sz="1500" kern="1200" dirty="0"/>
        </a:p>
      </dsp:txBody>
      <dsp:txXfrm>
        <a:off x="7056227" y="2605667"/>
        <a:ext cx="1222231" cy="61111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40175" y="0"/>
            <a:ext cx="3013075" cy="466725"/>
          </a:xfrm>
          <a:prstGeom prst="rect">
            <a:avLst/>
          </a:prstGeom>
        </p:spPr>
        <p:txBody>
          <a:bodyPr vert="horz" lIns="91440" tIns="45720" rIns="91440" bIns="45720" rtlCol="0"/>
          <a:lstStyle>
            <a:lvl1pPr algn="r">
              <a:defRPr sz="1200"/>
            </a:lvl1pPr>
          </a:lstStyle>
          <a:p>
            <a:fld id="{44B571F6-45C3-4AC2-83B4-26B3A1ED4EE6}" type="datetimeFigureOut">
              <a:rPr lang="en-US" smtClean="0"/>
              <a:t>9/27/2016</a:t>
            </a:fld>
            <a:endParaRPr lang="en-US"/>
          </a:p>
        </p:txBody>
      </p:sp>
      <p:sp>
        <p:nvSpPr>
          <p:cNvPr id="4" name="Slide Image Placeholder 3"/>
          <p:cNvSpPr>
            <a:spLocks noGrp="1" noRot="1" noChangeAspect="1"/>
          </p:cNvSpPr>
          <p:nvPr>
            <p:ph type="sldImg" idx="2"/>
          </p:nvPr>
        </p:nvSpPr>
        <p:spPr>
          <a:xfrm>
            <a:off x="685800" y="1163638"/>
            <a:ext cx="5583238"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479925"/>
            <a:ext cx="5564188" cy="36655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130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40175" y="8842375"/>
            <a:ext cx="3013075" cy="466725"/>
          </a:xfrm>
          <a:prstGeom prst="rect">
            <a:avLst/>
          </a:prstGeom>
        </p:spPr>
        <p:txBody>
          <a:bodyPr vert="horz" lIns="91440" tIns="45720" rIns="91440" bIns="45720" rtlCol="0" anchor="b"/>
          <a:lstStyle>
            <a:lvl1pPr algn="r">
              <a:defRPr sz="1200"/>
            </a:lvl1pPr>
          </a:lstStyle>
          <a:p>
            <a:fld id="{37FB9165-3289-4727-ABC8-97EB064556AB}" type="slidenum">
              <a:rPr lang="en-US" smtClean="0"/>
              <a:t>‹#›</a:t>
            </a:fld>
            <a:endParaRPr lang="en-US"/>
          </a:p>
        </p:txBody>
      </p:sp>
    </p:spTree>
    <p:extLst>
      <p:ext uri="{BB962C8B-B14F-4D97-AF65-F5344CB8AC3E}">
        <p14:creationId xmlns:p14="http://schemas.microsoft.com/office/powerpoint/2010/main" val="3938308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Slide revised to align with brochure</a:t>
            </a:r>
            <a:r>
              <a:rPr lang="en-US" i="1" baseline="0" dirty="0" smtClean="0"/>
              <a:t>.</a:t>
            </a:r>
            <a:endParaRPr lang="en-US" i="1" dirty="0"/>
          </a:p>
        </p:txBody>
      </p:sp>
      <p:sp>
        <p:nvSpPr>
          <p:cNvPr id="4" name="Slide Number Placeholder 3"/>
          <p:cNvSpPr>
            <a:spLocks noGrp="1"/>
          </p:cNvSpPr>
          <p:nvPr>
            <p:ph type="sldNum" sz="quarter" idx="10"/>
          </p:nvPr>
        </p:nvSpPr>
        <p:spPr/>
        <p:txBody>
          <a:bodyPr/>
          <a:lstStyle/>
          <a:p>
            <a:fld id="{37FB9165-3289-4727-ABC8-97EB064556AB}" type="slidenum">
              <a:rPr lang="en-US" smtClean="0"/>
              <a:t>2</a:t>
            </a:fld>
            <a:endParaRPr lang="en-US"/>
          </a:p>
        </p:txBody>
      </p:sp>
    </p:spTree>
    <p:extLst>
      <p:ext uri="{BB962C8B-B14F-4D97-AF65-F5344CB8AC3E}">
        <p14:creationId xmlns:p14="http://schemas.microsoft.com/office/powerpoint/2010/main" val="3367901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Let me know if we want to add the potential roles suggested by Beth or keep the what’s listed</a:t>
            </a:r>
            <a:r>
              <a:rPr lang="en-US" i="1" baseline="0" dirty="0" smtClean="0"/>
              <a:t> (didn’t receive any feedback concerning this slide).</a:t>
            </a:r>
            <a:endParaRPr lang="en-US" i="1" dirty="0"/>
          </a:p>
        </p:txBody>
      </p:sp>
      <p:sp>
        <p:nvSpPr>
          <p:cNvPr id="4" name="Slide Number Placeholder 3"/>
          <p:cNvSpPr>
            <a:spLocks noGrp="1"/>
          </p:cNvSpPr>
          <p:nvPr>
            <p:ph type="sldNum" sz="quarter" idx="10"/>
          </p:nvPr>
        </p:nvSpPr>
        <p:spPr/>
        <p:txBody>
          <a:bodyPr/>
          <a:lstStyle/>
          <a:p>
            <a:fld id="{37FB9165-3289-4727-ABC8-97EB064556AB}" type="slidenum">
              <a:rPr lang="en-US" smtClean="0"/>
              <a:t>4</a:t>
            </a:fld>
            <a:endParaRPr lang="en-US"/>
          </a:p>
        </p:txBody>
      </p:sp>
    </p:spTree>
    <p:extLst>
      <p:ext uri="{BB962C8B-B14F-4D97-AF65-F5344CB8AC3E}">
        <p14:creationId xmlns:p14="http://schemas.microsoft.com/office/powerpoint/2010/main" val="2003250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Should</a:t>
            </a:r>
            <a:r>
              <a:rPr lang="en-US" baseline="0" dirty="0" smtClean="0"/>
              <a:t> we keep the Items listed in</a:t>
            </a:r>
            <a:r>
              <a:rPr lang="en-US" b="1" baseline="0" dirty="0" smtClean="0"/>
              <a:t> </a:t>
            </a:r>
            <a:r>
              <a:rPr lang="en-US" b="1" baseline="0" dirty="0" smtClean="0">
                <a:solidFill>
                  <a:srgbClr val="FF0000"/>
                </a:solidFill>
              </a:rPr>
              <a:t>RED</a:t>
            </a:r>
            <a:r>
              <a:rPr lang="en-US" b="1" baseline="0" dirty="0" smtClean="0"/>
              <a:t> </a:t>
            </a:r>
            <a:r>
              <a:rPr lang="en-US" baseline="0" dirty="0" smtClean="0"/>
              <a:t>or take them out?</a:t>
            </a:r>
            <a:endParaRPr lang="en-US" dirty="0"/>
          </a:p>
        </p:txBody>
      </p:sp>
      <p:sp>
        <p:nvSpPr>
          <p:cNvPr id="4" name="Slide Number Placeholder 3"/>
          <p:cNvSpPr>
            <a:spLocks noGrp="1"/>
          </p:cNvSpPr>
          <p:nvPr>
            <p:ph type="sldNum" sz="quarter" idx="10"/>
          </p:nvPr>
        </p:nvSpPr>
        <p:spPr/>
        <p:txBody>
          <a:bodyPr/>
          <a:lstStyle/>
          <a:p>
            <a:fld id="{37FB9165-3289-4727-ABC8-97EB064556AB}" type="slidenum">
              <a:rPr lang="en-US" smtClean="0"/>
              <a:t>8</a:t>
            </a:fld>
            <a:endParaRPr lang="en-US"/>
          </a:p>
        </p:txBody>
      </p:sp>
    </p:spTree>
    <p:extLst>
      <p:ext uri="{BB962C8B-B14F-4D97-AF65-F5344CB8AC3E}">
        <p14:creationId xmlns:p14="http://schemas.microsoft.com/office/powerpoint/2010/main" val="2984150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RED</a:t>
            </a:r>
            <a:r>
              <a:rPr lang="en-US" baseline="0" dirty="0" smtClean="0"/>
              <a:t> is not on the brochure….do we want to keep?</a:t>
            </a:r>
          </a:p>
          <a:p>
            <a:r>
              <a:rPr lang="en-US" baseline="0" dirty="0" smtClean="0"/>
              <a:t>In Yellow are the additions.</a:t>
            </a:r>
            <a:endParaRPr lang="en-US" dirty="0"/>
          </a:p>
        </p:txBody>
      </p:sp>
      <p:sp>
        <p:nvSpPr>
          <p:cNvPr id="4" name="Slide Number Placeholder 3"/>
          <p:cNvSpPr>
            <a:spLocks noGrp="1"/>
          </p:cNvSpPr>
          <p:nvPr>
            <p:ph type="sldNum" sz="quarter" idx="10"/>
          </p:nvPr>
        </p:nvSpPr>
        <p:spPr/>
        <p:txBody>
          <a:bodyPr/>
          <a:lstStyle/>
          <a:p>
            <a:fld id="{37FB9165-3289-4727-ABC8-97EB064556AB}" type="slidenum">
              <a:rPr lang="en-US" smtClean="0"/>
              <a:t>12</a:t>
            </a:fld>
            <a:endParaRPr lang="en-US"/>
          </a:p>
        </p:txBody>
      </p:sp>
    </p:spTree>
    <p:extLst>
      <p:ext uri="{BB962C8B-B14F-4D97-AF65-F5344CB8AC3E}">
        <p14:creationId xmlns:p14="http://schemas.microsoft.com/office/powerpoint/2010/main" val="35671532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smtClean="0"/>
              <a:t>9/27/2016</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6873576"/>
      </p:ext>
    </p:extLst>
  </p:cSld>
  <p:clrMapOvr>
    <a:masterClrMapping/>
  </p:clrMapOvr>
  <p:transition spd="slow">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45765963"/>
      </p:ext>
    </p:extLst>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52062726"/>
      </p:ext>
    </p:extLst>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399427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9/27/2016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0303798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9/27/2016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90062672"/>
      </p:ext>
    </p:extLst>
  </p:cSld>
  <p:clrMapOvr>
    <a:masterClrMapping/>
  </p:clrMapOvr>
  <p:transition spd="slow">
    <p:wipe dir="d"/>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9/27/2016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1284859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9883697"/>
      </p:ext>
    </p:extLst>
  </p:cSld>
  <p:clrMapOvr>
    <a:masterClrMapping/>
  </p:clrMapOvr>
  <p:transition spd="slow">
    <p:wipe dir="d"/>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0943083"/>
      </p:ext>
    </p:extLst>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82381194"/>
      </p:ext>
    </p:extLst>
  </p:cSld>
  <p:clrMapOvr>
    <a:masterClrMapping/>
  </p:clrMapOvr>
  <p:transition spd="slow">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58739255"/>
      </p:ext>
    </p:extLst>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31138018"/>
      </p:ext>
    </p:extLst>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9/27/2016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5462442"/>
      </p:ext>
    </p:extLst>
  </p:cSld>
  <p:clrMapOvr>
    <a:masterClrMapping/>
  </p:clrMapOvr>
  <p:transition spd="slow">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9/27/2016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02801363"/>
      </p:ext>
    </p:extLst>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9/27/2016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07773230"/>
      </p:ext>
    </p:extLst>
  </p:cSld>
  <p:clrMapOvr>
    <a:masterClrMapping/>
  </p:clrMapOvr>
  <p:transition spd="slow">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81915283"/>
      </p:ext>
    </p:extLst>
  </p:cSld>
  <p:clrMapOvr>
    <a:masterClrMapping/>
  </p:clrMapOvr>
  <p:transition spd="slow">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6325203"/>
      </p:ext>
    </p:extLst>
  </p:cSld>
  <p:clrMapOvr>
    <a:masterClrMapping/>
  </p:clrMapOvr>
  <p:transition spd="slow">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9/27/2016</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26747117"/>
      </p:ext>
    </p:extLst>
  </p:cSld>
  <p:clrMap bg1="dk1" tx1="lt1" bg2="dk2" tx2="lt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 id="2147483867" r:id="rId12"/>
    <p:sldLayoutId id="2147483868" r:id="rId13"/>
    <p:sldLayoutId id="2147483869" r:id="rId14"/>
    <p:sldLayoutId id="2147483870" r:id="rId15"/>
    <p:sldLayoutId id="2147483871" r:id="rId16"/>
    <p:sldLayoutId id="2147483872" r:id="rId17"/>
  </p:sldLayoutIdLst>
  <p:transition spd="slow">
    <p:wipe dir="d"/>
  </p:transition>
  <p:timing>
    <p:tnLst>
      <p:par>
        <p:cTn id="1" dur="indefinite" restart="never" nodeType="tmRoot"/>
      </p:par>
    </p:tnLst>
  </p:timing>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hyperlink" Target="https://youtu.be/4TL8r3Ft7So"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healthreform.ct.gov/ohri/lib/ohri/sim/care_delivery_work_group/funding_chw_best_practices.pdf" TargetMode="External"/><Relationship Id="rId2" Type="http://schemas.openxmlformats.org/officeDocument/2006/relationships/hyperlink" Target="http://www.nhchc.org/wp-content/uploads/2011/10/CHW-Policy-Brief.pdf" TargetMode="External"/><Relationship Id="rId1" Type="http://schemas.openxmlformats.org/officeDocument/2006/relationships/slideLayout" Target="../slideLayouts/slideLayout11.xml"/><Relationship Id="rId4" Type="http://schemas.openxmlformats.org/officeDocument/2006/relationships/hyperlink" Target="http://www.astho.org/Community-Health-Workers/Medicaid-Reimbursement-for-Community-Based-Preventio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3" Type="http://schemas.openxmlformats.org/officeDocument/2006/relationships/hyperlink" Target="https://cspcd.temple.edu/community-health-workers" TargetMode="External"/><Relationship Id="rId2" Type="http://schemas.openxmlformats.org/officeDocument/2006/relationships/hyperlink" Target="http://www.nashp.org/wp-contentuploads/2015/05/pa_CHW_information_2_pages.pdf" TargetMode="External"/><Relationship Id="rId1" Type="http://schemas.openxmlformats.org/officeDocument/2006/relationships/slideLayout" Target="../slideLayouts/slideLayout11.xml"/><Relationship Id="rId5" Type="http://schemas.openxmlformats.org/officeDocument/2006/relationships/hyperlink" Target="https://ruralhealthinfo.org/community-health/community-health-workers/3/certification" TargetMode="External"/><Relationship Id="rId4" Type="http://schemas.openxmlformats.org/officeDocument/2006/relationships/hyperlink" Target="http://www.ecpaahec.org/CHWTrainingOverview.htm"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com/url?sa=i&amp;rct=j&amp;q=&amp;esrc=s&amp;source=images&amp;cd=&amp;cad=rja&amp;uact=8&amp;ved=0ahUKEwiKwpqp6M3OAhVF6CYKHYGvCpAQjRwIBw&amp;url=http://nursing.advanceweb.com/Features/Articles/Why-Community-Health-Workers-are-Good-for-our-Health.aspx&amp;psig=AFQjCNHh-Kmjm_DH-CxAkingwOlCkld9-w&amp;ust=1471707402159900"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4.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hyperlink" Target="https://youtu.be/b8vj8sSyVC0"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30621" y="609600"/>
            <a:ext cx="6445300" cy="2779986"/>
          </a:xfrm>
        </p:spPr>
        <p:txBody>
          <a:bodyPr>
            <a:normAutofit/>
          </a:bodyPr>
          <a:lstStyle/>
          <a:p>
            <a:pPr algn="ctr"/>
            <a:r>
              <a:rPr lang="en-US" sz="3600" b="1" dirty="0" smtClean="0"/>
              <a:t>Employer Engagement </a:t>
            </a:r>
            <a:br>
              <a:rPr lang="en-US" sz="3600" b="1" dirty="0" smtClean="0"/>
            </a:br>
            <a:r>
              <a:rPr lang="en-US" sz="3600" b="1" dirty="0" smtClean="0"/>
              <a:t>and </a:t>
            </a:r>
            <a:br>
              <a:rPr lang="en-US" sz="3600" b="1" dirty="0" smtClean="0"/>
            </a:br>
            <a:r>
              <a:rPr lang="en-US" sz="3600" b="1" dirty="0" smtClean="0"/>
              <a:t>community health worker</a:t>
            </a:r>
            <a:endParaRPr lang="en-US" sz="3600" b="1" dirty="0"/>
          </a:p>
        </p:txBody>
      </p:sp>
      <p:pic>
        <p:nvPicPr>
          <p:cNvPr id="3074" name="Picture 2" descr="http://www.dshs.texas.gov/uploadedImages/Content/Family_and_Community_Health/mch/CHW.jpg"/>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l="15676" r="15676"/>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4"/>
          <p:cNvSpPr>
            <a:spLocks noGrp="1"/>
          </p:cNvSpPr>
          <p:nvPr>
            <p:ph type="body" sz="half" idx="2"/>
          </p:nvPr>
        </p:nvSpPr>
        <p:spPr>
          <a:xfrm>
            <a:off x="1141410" y="4918840"/>
            <a:ext cx="5934511" cy="872359"/>
          </a:xfrm>
        </p:spPr>
        <p:txBody>
          <a:bodyPr>
            <a:normAutofit lnSpcReduction="10000"/>
          </a:bodyPr>
          <a:lstStyle/>
          <a:p>
            <a:pPr algn="ctr"/>
            <a:r>
              <a:rPr lang="en-US" sz="1800" i="1" dirty="0" smtClean="0"/>
              <a:t>In collaboration with the  CHW Statewide Planning Committee</a:t>
            </a:r>
          </a:p>
          <a:p>
            <a:pPr algn="ctr"/>
            <a:r>
              <a:rPr lang="en-US" sz="1800" i="1" dirty="0" smtClean="0"/>
              <a:t>-Developed by the Employer Engagement Sub-Committee</a:t>
            </a:r>
            <a:endParaRPr lang="en-US" sz="1800" i="1" dirty="0"/>
          </a:p>
        </p:txBody>
      </p:sp>
    </p:spTree>
    <p:extLst>
      <p:ext uri="{BB962C8B-B14F-4D97-AF65-F5344CB8AC3E}">
        <p14:creationId xmlns:p14="http://schemas.microsoft.com/office/powerpoint/2010/main" val="1339231432"/>
      </p:ext>
    </p:extLst>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5400" dirty="0" smtClean="0"/>
              <a:t>Teaching &amp; advocacy</a:t>
            </a:r>
            <a:endParaRPr lang="en-US" sz="5400" dirty="0"/>
          </a:p>
        </p:txBody>
      </p:sp>
      <p:pic>
        <p:nvPicPr>
          <p:cNvPr id="3074" name="Picture 2" descr="http://www.commonwealthfund.org/~/media/images/newsletters/transforming-care/dec2015/tc_dec2015_chw_table1_tr.png?w=100%2525&amp;la=en"/>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l="2986" r="2986"/>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
        <p:nvSpPr>
          <p:cNvPr id="6" name="Text Placeholder 5"/>
          <p:cNvSpPr>
            <a:spLocks noGrp="1"/>
          </p:cNvSpPr>
          <p:nvPr>
            <p:ph type="body" sz="half" idx="2"/>
          </p:nvPr>
        </p:nvSpPr>
        <p:spPr/>
        <p:txBody>
          <a:bodyPr>
            <a:noAutofit/>
          </a:bodyPr>
          <a:lstStyle/>
          <a:p>
            <a:pPr algn="ctr"/>
            <a:r>
              <a:rPr lang="en-US" sz="3600" i="1" dirty="0" smtClean="0"/>
              <a:t>Meeting the needs of Community</a:t>
            </a:r>
            <a:endParaRPr lang="en-US" sz="3600" i="1" dirty="0"/>
          </a:p>
        </p:txBody>
      </p:sp>
    </p:spTree>
    <p:extLst>
      <p:ext uri="{BB962C8B-B14F-4D97-AF65-F5344CB8AC3E}">
        <p14:creationId xmlns:p14="http://schemas.microsoft.com/office/powerpoint/2010/main" val="2354081667"/>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t>Employing a Community Health Worker</a:t>
            </a:r>
            <a:endParaRPr lang="en-US" sz="5400" b="1" dirty="0"/>
          </a:p>
        </p:txBody>
      </p:sp>
      <p:sp>
        <p:nvSpPr>
          <p:cNvPr id="6" name="Text Placeholder 5"/>
          <p:cNvSpPr>
            <a:spLocks noGrp="1"/>
          </p:cNvSpPr>
          <p:nvPr>
            <p:ph type="body" sz="half" idx="2"/>
          </p:nvPr>
        </p:nvSpPr>
        <p:spPr/>
        <p:txBody>
          <a:bodyPr>
            <a:normAutofit/>
          </a:bodyPr>
          <a:lstStyle/>
          <a:p>
            <a:pPr algn="ctr"/>
            <a:r>
              <a:rPr lang="en-US" sz="6000" dirty="0">
                <a:hlinkClick r:id="rId2"/>
              </a:rPr>
              <a:t>https://</a:t>
            </a:r>
            <a:r>
              <a:rPr lang="en-US" sz="6000" dirty="0" smtClean="0">
                <a:hlinkClick r:id="rId2"/>
              </a:rPr>
              <a:t>youtu.be/4TL8r3Ft7So</a:t>
            </a:r>
            <a:r>
              <a:rPr lang="en-US" sz="6000" dirty="0" smtClean="0"/>
              <a:t> </a:t>
            </a:r>
            <a:endParaRPr lang="en-US" sz="6000" dirty="0"/>
          </a:p>
        </p:txBody>
      </p:sp>
    </p:spTree>
    <p:extLst>
      <p:ext uri="{BB962C8B-B14F-4D97-AF65-F5344CB8AC3E}">
        <p14:creationId xmlns:p14="http://schemas.microsoft.com/office/powerpoint/2010/main" val="3785269895"/>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41456" y="609600"/>
            <a:ext cx="9905955" cy="692727"/>
          </a:xfrm>
        </p:spPr>
        <p:txBody>
          <a:bodyPr>
            <a:normAutofit/>
          </a:bodyPr>
          <a:lstStyle/>
          <a:p>
            <a:pPr algn="ctr"/>
            <a:r>
              <a:rPr lang="en-US" b="1" dirty="0" smtClean="0"/>
              <a:t>Engaging the HR Process</a:t>
            </a:r>
            <a:endParaRPr lang="en-US" b="1" dirty="0"/>
          </a:p>
        </p:txBody>
      </p:sp>
      <p:sp>
        <p:nvSpPr>
          <p:cNvPr id="6" name="Text Placeholder 5"/>
          <p:cNvSpPr>
            <a:spLocks noGrp="1"/>
          </p:cNvSpPr>
          <p:nvPr>
            <p:ph type="body" sz="half" idx="2"/>
          </p:nvPr>
        </p:nvSpPr>
        <p:spPr>
          <a:xfrm>
            <a:off x="1141410" y="1302327"/>
            <a:ext cx="9904459" cy="5430982"/>
          </a:xfrm>
        </p:spPr>
        <p:txBody>
          <a:bodyPr>
            <a:normAutofit fontScale="92500" lnSpcReduction="20000"/>
          </a:bodyPr>
          <a:lstStyle/>
          <a:p>
            <a:r>
              <a:rPr lang="en-US" sz="2000" b="1" dirty="0" smtClean="0"/>
              <a:t>For initial CHW hires, employers must establish a criteria for hiring that serves the employers’ identified needs and results in an optimal match. The following should be given careful consideration:</a:t>
            </a:r>
          </a:p>
          <a:p>
            <a:pPr marL="285750" indent="-285750">
              <a:buFont typeface="Arial" panose="020B0604020202020204" pitchFamily="34" charset="0"/>
              <a:buChar char="•"/>
            </a:pPr>
            <a:r>
              <a:rPr lang="en-US" i="1" dirty="0" smtClean="0"/>
              <a:t>Job Descriptions: Duties with Minimal requirements  i.e., education level, training, community experience, experience, experience as a medical assistant</a:t>
            </a:r>
          </a:p>
          <a:p>
            <a:pPr marL="285750" indent="-285750">
              <a:buFont typeface="Arial" panose="020B0604020202020204" pitchFamily="34" charset="0"/>
              <a:buChar char="•"/>
            </a:pPr>
            <a:r>
              <a:rPr lang="en-US" i="1" dirty="0"/>
              <a:t>The role of the CHW On-Boarding – Main </a:t>
            </a:r>
            <a:r>
              <a:rPr lang="en-US" i="1" dirty="0" smtClean="0"/>
              <a:t>Responsibilities</a:t>
            </a:r>
          </a:p>
          <a:p>
            <a:pPr marL="285750" indent="-285750">
              <a:buFont typeface="Arial" panose="020B0604020202020204" pitchFamily="34" charset="0"/>
              <a:buChar char="•"/>
            </a:pPr>
            <a:r>
              <a:rPr lang="en-US" i="1" dirty="0" smtClean="0"/>
              <a:t>Patient navigation</a:t>
            </a:r>
          </a:p>
          <a:p>
            <a:pPr marL="285750" indent="-285750">
              <a:buFont typeface="Arial" panose="020B0604020202020204" pitchFamily="34" charset="0"/>
              <a:buChar char="•"/>
            </a:pPr>
            <a:r>
              <a:rPr lang="en-US" i="1" dirty="0" smtClean="0"/>
              <a:t>Health Education</a:t>
            </a:r>
          </a:p>
          <a:p>
            <a:pPr marL="285750" indent="-285750">
              <a:buFont typeface="Arial" panose="020B0604020202020204" pitchFamily="34" charset="0"/>
              <a:buChar char="•"/>
            </a:pPr>
            <a:r>
              <a:rPr lang="en-US" i="1" dirty="0" smtClean="0"/>
              <a:t>Connect to Health and Social Services</a:t>
            </a:r>
          </a:p>
          <a:p>
            <a:pPr marL="285750" indent="-285750">
              <a:buFont typeface="Arial" panose="020B0604020202020204" pitchFamily="34" charset="0"/>
              <a:buChar char="•"/>
            </a:pPr>
            <a:r>
              <a:rPr lang="en-US" i="1" dirty="0" smtClean="0"/>
              <a:t>Supervision – OJT, Continuing Education</a:t>
            </a:r>
          </a:p>
          <a:p>
            <a:pPr marL="285750" indent="-285750">
              <a:buFont typeface="Arial" panose="020B0604020202020204" pitchFamily="34" charset="0"/>
              <a:buChar char="•"/>
            </a:pPr>
            <a:r>
              <a:rPr lang="en-US" i="1" dirty="0" smtClean="0">
                <a:solidFill>
                  <a:srgbClr val="FF0000"/>
                </a:solidFill>
              </a:rPr>
              <a:t>Payment/Reimbursement – Grant opportunities</a:t>
            </a:r>
          </a:p>
          <a:p>
            <a:pPr marL="285750" indent="-285750">
              <a:buFont typeface="Arial" panose="020B0604020202020204" pitchFamily="34" charset="0"/>
              <a:buChar char="•"/>
            </a:pPr>
            <a:r>
              <a:rPr lang="en-US" i="1" dirty="0" smtClean="0">
                <a:solidFill>
                  <a:srgbClr val="FFFF00"/>
                </a:solidFill>
              </a:rPr>
              <a:t>Develop hiring process/selection guidelines</a:t>
            </a:r>
          </a:p>
          <a:p>
            <a:pPr marL="285750" indent="-285750">
              <a:buFont typeface="Arial" panose="020B0604020202020204" pitchFamily="34" charset="0"/>
              <a:buChar char="•"/>
            </a:pPr>
            <a:r>
              <a:rPr lang="en-US" i="1" dirty="0" smtClean="0">
                <a:solidFill>
                  <a:srgbClr val="FFFF00"/>
                </a:solidFill>
              </a:rPr>
              <a:t>Recommend appropriate reporting relationships and management guidelines</a:t>
            </a:r>
          </a:p>
          <a:p>
            <a:pPr marL="285750" indent="-285750">
              <a:buFont typeface="Arial" panose="020B0604020202020204" pitchFamily="34" charset="0"/>
              <a:buChar char="•"/>
            </a:pPr>
            <a:r>
              <a:rPr lang="en-US" i="1" dirty="0" smtClean="0">
                <a:solidFill>
                  <a:srgbClr val="FFFF00"/>
                </a:solidFill>
              </a:rPr>
              <a:t>Develop career ladders/pathways to ensure long-term CHW engagement</a:t>
            </a:r>
            <a:endParaRPr lang="en-US" i="1" dirty="0">
              <a:solidFill>
                <a:srgbClr val="FFFF00"/>
              </a:solidFill>
            </a:endParaRPr>
          </a:p>
        </p:txBody>
      </p:sp>
    </p:spTree>
    <p:extLst>
      <p:ext uri="{BB962C8B-B14F-4D97-AF65-F5344CB8AC3E}">
        <p14:creationId xmlns:p14="http://schemas.microsoft.com/office/powerpoint/2010/main" val="3938336022"/>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678873"/>
          </a:xfrm>
        </p:spPr>
        <p:txBody>
          <a:bodyPr>
            <a:normAutofit/>
          </a:bodyPr>
          <a:lstStyle/>
          <a:p>
            <a:pPr algn="ctr"/>
            <a:r>
              <a:rPr lang="en-US" b="1" dirty="0" smtClean="0"/>
              <a:t>Return on investment</a:t>
            </a:r>
            <a:endParaRPr lang="en-US" b="1" dirty="0"/>
          </a:p>
        </p:txBody>
      </p:sp>
      <p:sp>
        <p:nvSpPr>
          <p:cNvPr id="3" name="Text Placeholder 2"/>
          <p:cNvSpPr>
            <a:spLocks noGrp="1"/>
          </p:cNvSpPr>
          <p:nvPr>
            <p:ph type="body" sz="half" idx="2"/>
          </p:nvPr>
        </p:nvSpPr>
        <p:spPr>
          <a:xfrm>
            <a:off x="1141410" y="1288473"/>
            <a:ext cx="9904459" cy="5320145"/>
          </a:xfrm>
        </p:spPr>
        <p:txBody>
          <a:bodyPr>
            <a:normAutofit/>
          </a:bodyPr>
          <a:lstStyle/>
          <a:p>
            <a:r>
              <a:rPr lang="en-US" sz="2000" dirty="0" smtClean="0"/>
              <a:t>The return on investment or ROI  is promising. Areas of focus include reduced rates of hospital admission, ameliorating compound problems, and facilitating patient compliance; however there is data that needs to be gathered formally. A recent article in the Journal of the American Medical Association 2014, indicated that “ Patient-centered CHW intervention improves access to primary care and quality of discharge while controlling recurrent readmissions in a high-risk population. Health systems may leverage the CHW workforce to improve post hospital outcomes by addressing behavioral and </a:t>
            </a:r>
            <a:r>
              <a:rPr lang="en-US" sz="2000" dirty="0" smtClean="0"/>
              <a:t>socioeconomic drivers </a:t>
            </a:r>
            <a:r>
              <a:rPr lang="en-US" sz="2000" dirty="0" smtClean="0"/>
              <a:t>of disease. The study showed CHWs:</a:t>
            </a:r>
          </a:p>
          <a:p>
            <a:pPr marL="285750" indent="-285750">
              <a:buFont typeface="Arial" panose="020B0604020202020204" pitchFamily="34" charset="0"/>
              <a:buChar char="•"/>
            </a:pPr>
            <a:r>
              <a:rPr lang="en-US" i="1" dirty="0" smtClean="0"/>
              <a:t> Increased access to primary care</a:t>
            </a:r>
          </a:p>
          <a:p>
            <a:pPr marL="285750" indent="-285750">
              <a:buFont typeface="Arial" panose="020B0604020202020204" pitchFamily="34" charset="0"/>
              <a:buChar char="•"/>
            </a:pPr>
            <a:r>
              <a:rPr lang="en-US" i="1" dirty="0" smtClean="0"/>
              <a:t>Improved HCAHPA scores for quality of communication between patients and providers</a:t>
            </a:r>
          </a:p>
          <a:p>
            <a:pPr marL="285750" indent="-285750">
              <a:buFont typeface="Arial" panose="020B0604020202020204" pitchFamily="34" charset="0"/>
              <a:buChar char="•"/>
            </a:pPr>
            <a:r>
              <a:rPr lang="en-US" i="1" dirty="0" smtClean="0"/>
              <a:t>Reduced likelihood of recurrent 30 day hospital readmissions among readmitted patients</a:t>
            </a:r>
          </a:p>
          <a:p>
            <a:pPr marL="285750" indent="-285750">
              <a:buFont typeface="Arial" panose="020B0604020202020204" pitchFamily="34" charset="0"/>
              <a:buChar char="•"/>
            </a:pPr>
            <a:r>
              <a:rPr lang="en-US" i="1" dirty="0" smtClean="0"/>
              <a:t>Improved patients’ mental health and level of engagement with their health care providers </a:t>
            </a:r>
          </a:p>
          <a:p>
            <a:r>
              <a:rPr lang="en-US" i="1" dirty="0"/>
              <a:t>	</a:t>
            </a:r>
            <a:r>
              <a:rPr lang="en-US" i="1" dirty="0" smtClean="0"/>
              <a:t>http:chw.upenn.edu </a:t>
            </a:r>
            <a:endParaRPr lang="en-US" i="1" dirty="0"/>
          </a:p>
        </p:txBody>
      </p:sp>
    </p:spTree>
    <p:extLst>
      <p:ext uri="{BB962C8B-B14F-4D97-AF65-F5344CB8AC3E}">
        <p14:creationId xmlns:p14="http://schemas.microsoft.com/office/powerpoint/2010/main" val="2340720593"/>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141413" y="387928"/>
            <a:ext cx="9905998" cy="665017"/>
          </a:xfrm>
        </p:spPr>
        <p:txBody>
          <a:bodyPr>
            <a:normAutofit fontScale="90000"/>
          </a:bodyPr>
          <a:lstStyle/>
          <a:p>
            <a:pPr algn="ctr"/>
            <a:r>
              <a:rPr lang="en-US" b="1" dirty="0" smtClean="0"/>
              <a:t>OTHER Job </a:t>
            </a:r>
            <a:r>
              <a:rPr lang="en-US" b="1" dirty="0"/>
              <a:t>titles </a:t>
            </a:r>
            <a:r>
              <a:rPr lang="en-US" b="1" dirty="0" smtClean="0"/>
              <a:t>FOR CHW</a:t>
            </a:r>
            <a:r>
              <a:rPr lang="en-US" sz="2800" b="1" dirty="0" smtClean="0"/>
              <a:t>s</a:t>
            </a:r>
            <a:r>
              <a:rPr lang="en-US" b="1" dirty="0" smtClean="0"/>
              <a:t> EMPLOYED in </a:t>
            </a:r>
            <a:r>
              <a:rPr lang="en-US" b="1" dirty="0"/>
              <a:t>the USA </a:t>
            </a:r>
            <a:endParaRPr lang="en-US"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3608425650"/>
              </p:ext>
            </p:extLst>
          </p:nvPr>
        </p:nvGraphicFramePr>
        <p:xfrm>
          <a:off x="831273" y="1191494"/>
          <a:ext cx="10571019" cy="5096902"/>
        </p:xfrm>
        <a:graphic>
          <a:graphicData uri="http://schemas.openxmlformats.org/drawingml/2006/table">
            <a:tbl>
              <a:tblPr firstRow="1" bandRow="1">
                <a:tableStyleId>{5C22544A-7EE6-4342-B048-85BDC9FD1C3A}</a:tableStyleId>
              </a:tblPr>
              <a:tblGrid>
                <a:gridCol w="3523673"/>
                <a:gridCol w="3523673"/>
                <a:gridCol w="3523673"/>
              </a:tblGrid>
              <a:tr h="363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accent1">
                              <a:lumMod val="20000"/>
                              <a:lumOff val="80000"/>
                            </a:schemeClr>
                          </a:solidFill>
                          <a:effectLst/>
                          <a:latin typeface="+mn-lt"/>
                          <a:ea typeface="+mn-ea"/>
                          <a:cs typeface="+mn-cs"/>
                        </a:rPr>
                        <a:t>Abuse Counselor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accent1">
                              <a:lumMod val="20000"/>
                              <a:lumOff val="80000"/>
                            </a:schemeClr>
                          </a:solidFill>
                          <a:effectLst/>
                          <a:latin typeface="+mn-lt"/>
                          <a:ea typeface="+mn-ea"/>
                          <a:cs typeface="+mn-cs"/>
                        </a:rPr>
                        <a:t>Access Worker</a:t>
                      </a:r>
                    </a:p>
                  </a:txBody>
                  <a:tcPr/>
                </a:tc>
                <a:tc>
                  <a:txBody>
                    <a:bodyPr/>
                    <a:lstStyle/>
                    <a:p>
                      <a:pPr lvl="0" fontAlgn="base"/>
                      <a:r>
                        <a:rPr lang="en-US" sz="1800" b="1" kern="1200" dirty="0" smtClean="0">
                          <a:solidFill>
                            <a:schemeClr val="accent1">
                              <a:lumMod val="20000"/>
                              <a:lumOff val="80000"/>
                            </a:schemeClr>
                          </a:solidFill>
                          <a:effectLst/>
                          <a:latin typeface="+mn-lt"/>
                          <a:ea typeface="+mn-ea"/>
                          <a:cs typeface="+mn-cs"/>
                        </a:rPr>
                        <a:t>Adult Case Manager</a:t>
                      </a:r>
                      <a:endParaRPr lang="en-US" sz="1800" b="1" kern="1200" dirty="0">
                        <a:solidFill>
                          <a:schemeClr val="accent1">
                            <a:lumMod val="20000"/>
                            <a:lumOff val="80000"/>
                          </a:schemeClr>
                        </a:solidFill>
                        <a:effectLst/>
                        <a:latin typeface="+mn-lt"/>
                        <a:ea typeface="+mn-ea"/>
                        <a:cs typeface="+mn-cs"/>
                      </a:endParaRPr>
                    </a:p>
                  </a:txBody>
                  <a:tcPr/>
                </a:tc>
              </a:tr>
              <a:tr h="363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mn-lt"/>
                          <a:ea typeface="+mn-ea"/>
                          <a:cs typeface="+mn-cs"/>
                        </a:rPr>
                        <a:t>Addiction Treatment Specialist</a:t>
                      </a:r>
                    </a:p>
                  </a:txBody>
                  <a:tcPr/>
                </a:tc>
                <a:tc>
                  <a:txBody>
                    <a:bodyPr/>
                    <a:lstStyle/>
                    <a:p>
                      <a:pPr lvl="0" fontAlgn="base"/>
                      <a:r>
                        <a:rPr lang="en-US" sz="1800" kern="1200" dirty="0" smtClean="0">
                          <a:solidFill>
                            <a:schemeClr val="bg1"/>
                          </a:solidFill>
                          <a:effectLst/>
                          <a:latin typeface="+mn-lt"/>
                          <a:ea typeface="+mn-ea"/>
                          <a:cs typeface="+mn-cs"/>
                        </a:rPr>
                        <a:t>Assistor Case Coordinator</a:t>
                      </a:r>
                      <a:endParaRPr lang="en-US" sz="1800" kern="1200" dirty="0">
                        <a:solidFill>
                          <a:schemeClr val="bg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mn-lt"/>
                          <a:ea typeface="+mn-ea"/>
                          <a:cs typeface="+mn-cs"/>
                        </a:rPr>
                        <a:t>Asthma Outreach Worker</a:t>
                      </a:r>
                    </a:p>
                  </a:txBody>
                  <a:tcPr/>
                </a:tc>
              </a:tr>
              <a:tr h="363330">
                <a:tc>
                  <a:txBody>
                    <a:bodyPr/>
                    <a:lstStyle/>
                    <a:p>
                      <a:pPr lvl="0" fontAlgn="base"/>
                      <a:r>
                        <a:rPr lang="en-US" sz="1800" kern="1200" dirty="0" smtClean="0">
                          <a:solidFill>
                            <a:schemeClr val="bg1"/>
                          </a:solidFill>
                          <a:effectLst/>
                          <a:latin typeface="+mn-lt"/>
                          <a:ea typeface="+mn-ea"/>
                          <a:cs typeface="+mn-cs"/>
                        </a:rPr>
                        <a:t>Asthma Educator</a:t>
                      </a:r>
                      <a:endParaRPr lang="en-US" sz="1800" kern="1200" dirty="0">
                        <a:solidFill>
                          <a:schemeClr val="bg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mn-lt"/>
                          <a:ea typeface="+mn-ea"/>
                          <a:cs typeface="+mn-cs"/>
                        </a:rPr>
                        <a:t>Asthma Family Support Worker</a:t>
                      </a:r>
                    </a:p>
                  </a:txBody>
                  <a:tcPr/>
                </a:tc>
                <a:tc>
                  <a:txBody>
                    <a:bodyPr/>
                    <a:lstStyle/>
                    <a:p>
                      <a:pPr lvl="0" fontAlgn="base"/>
                      <a:r>
                        <a:rPr lang="en-US" sz="1800" kern="1200" dirty="0" smtClean="0">
                          <a:solidFill>
                            <a:schemeClr val="bg1"/>
                          </a:solidFill>
                          <a:effectLst/>
                          <a:latin typeface="+mn-lt"/>
                          <a:ea typeface="+mn-ea"/>
                          <a:cs typeface="+mn-cs"/>
                        </a:rPr>
                        <a:t>Asthma Peer Educator</a:t>
                      </a:r>
                      <a:endParaRPr lang="en-US" sz="1800" kern="1200" dirty="0">
                        <a:solidFill>
                          <a:schemeClr val="bg1"/>
                        </a:solidFill>
                        <a:effectLst/>
                        <a:latin typeface="+mn-lt"/>
                        <a:ea typeface="+mn-ea"/>
                        <a:cs typeface="+mn-cs"/>
                      </a:endParaRPr>
                    </a:p>
                  </a:txBody>
                  <a:tcPr/>
                </a:tc>
              </a:tr>
              <a:tr h="363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mn-lt"/>
                          <a:ea typeface="+mn-ea"/>
                          <a:cs typeface="+mn-cs"/>
                        </a:rPr>
                        <a:t>Bilingual Family Outreach Specialist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mn-lt"/>
                          <a:ea typeface="+mn-ea"/>
                          <a:cs typeface="+mn-cs"/>
                        </a:rPr>
                        <a:t>Bilingual Family Advocate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mn-lt"/>
                          <a:ea typeface="+mn-ea"/>
                          <a:cs typeface="+mn-cs"/>
                        </a:rPr>
                        <a:t>Birth Assistant (Doula)</a:t>
                      </a:r>
                    </a:p>
                  </a:txBody>
                  <a:tcPr/>
                </a:tc>
              </a:tr>
              <a:tr h="363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mn-lt"/>
                          <a:ea typeface="+mn-ea"/>
                          <a:cs typeface="+mn-cs"/>
                        </a:rPr>
                        <a:t>Birth Attendant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mn-lt"/>
                          <a:ea typeface="+mn-ea"/>
                          <a:cs typeface="+mn-cs"/>
                        </a:rPr>
                        <a:t>Birthing Family Support Worker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mn-lt"/>
                          <a:ea typeface="+mn-ea"/>
                          <a:cs typeface="+mn-cs"/>
                        </a:rPr>
                        <a:t>Case Management Technician</a:t>
                      </a:r>
                    </a:p>
                  </a:txBody>
                  <a:tcPr/>
                </a:tc>
              </a:tr>
              <a:tr h="363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mn-lt"/>
                          <a:ea typeface="+mn-ea"/>
                          <a:cs typeface="+mn-cs"/>
                        </a:rPr>
                        <a:t>Care Coordinator</a:t>
                      </a:r>
                    </a:p>
                  </a:txBody>
                  <a:tcPr/>
                </a:tc>
                <a:tc>
                  <a:txBody>
                    <a:bodyPr/>
                    <a:lstStyle/>
                    <a:p>
                      <a:pPr lvl="0" fontAlgn="base"/>
                      <a:r>
                        <a:rPr lang="en-US" sz="1800" kern="1200" dirty="0" smtClean="0">
                          <a:solidFill>
                            <a:schemeClr val="bg1"/>
                          </a:solidFill>
                          <a:effectLst/>
                          <a:latin typeface="+mn-lt"/>
                          <a:ea typeface="+mn-ea"/>
                          <a:cs typeface="+mn-cs"/>
                        </a:rPr>
                        <a:t>Care Transitions Coordinator</a:t>
                      </a:r>
                      <a:endParaRPr lang="en-US" sz="1800" kern="1200" dirty="0">
                        <a:solidFill>
                          <a:schemeClr val="bg1"/>
                        </a:solidFill>
                        <a:effectLst/>
                        <a:latin typeface="+mn-lt"/>
                        <a:ea typeface="+mn-ea"/>
                        <a:cs typeface="+mn-cs"/>
                      </a:endParaRPr>
                    </a:p>
                  </a:txBody>
                  <a:tcPr/>
                </a:tc>
                <a:tc>
                  <a:txBody>
                    <a:bodyPr/>
                    <a:lstStyle/>
                    <a:p>
                      <a:pPr lvl="0" fontAlgn="base"/>
                      <a:r>
                        <a:rPr lang="en-US" sz="1800" kern="1200" dirty="0" smtClean="0">
                          <a:solidFill>
                            <a:schemeClr val="bg1"/>
                          </a:solidFill>
                          <a:effectLst/>
                          <a:latin typeface="+mn-lt"/>
                          <a:ea typeface="+mn-ea"/>
                          <a:cs typeface="+mn-cs"/>
                        </a:rPr>
                        <a:t>Career Coach</a:t>
                      </a:r>
                      <a:endParaRPr lang="en-US" sz="1800" kern="1200" dirty="0">
                        <a:solidFill>
                          <a:schemeClr val="bg1"/>
                        </a:solidFill>
                        <a:effectLst/>
                        <a:latin typeface="+mn-lt"/>
                        <a:ea typeface="+mn-ea"/>
                        <a:cs typeface="+mn-cs"/>
                      </a:endParaRPr>
                    </a:p>
                  </a:txBody>
                  <a:tcPr/>
                </a:tc>
              </a:tr>
              <a:tr h="363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mn-lt"/>
                          <a:ea typeface="+mn-ea"/>
                          <a:cs typeface="+mn-cs"/>
                        </a:rPr>
                        <a:t>Case Worker</a:t>
                      </a:r>
                    </a:p>
                  </a:txBody>
                  <a:tcPr/>
                </a:tc>
                <a:tc>
                  <a:txBody>
                    <a:bodyPr/>
                    <a:lstStyle/>
                    <a:p>
                      <a:pPr lvl="0" fontAlgn="base"/>
                      <a:r>
                        <a:rPr lang="en-US" sz="1800" kern="1200" dirty="0" smtClean="0">
                          <a:solidFill>
                            <a:schemeClr val="bg1"/>
                          </a:solidFill>
                          <a:effectLst/>
                          <a:latin typeface="+mn-lt"/>
                          <a:ea typeface="+mn-ea"/>
                          <a:cs typeface="+mn-cs"/>
                        </a:rPr>
                        <a:t>Case Managers SNAP</a:t>
                      </a:r>
                      <a:endParaRPr lang="en-US" sz="1800" kern="1200" dirty="0">
                        <a:solidFill>
                          <a:schemeClr val="bg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mn-lt"/>
                          <a:ea typeface="+mn-ea"/>
                          <a:cs typeface="+mn-cs"/>
                        </a:rPr>
                        <a:t>Certified Application Assistant (CAA)</a:t>
                      </a:r>
                    </a:p>
                  </a:txBody>
                  <a:tcPr/>
                </a:tc>
              </a:tr>
              <a:tr h="363330">
                <a:tc>
                  <a:txBody>
                    <a:bodyPr/>
                    <a:lstStyle/>
                    <a:p>
                      <a:pPr lvl="0" fontAlgn="base"/>
                      <a:r>
                        <a:rPr lang="en-US" sz="1800" kern="1200" dirty="0" smtClean="0">
                          <a:solidFill>
                            <a:schemeClr val="bg1"/>
                          </a:solidFill>
                          <a:effectLst/>
                          <a:latin typeface="+mn-lt"/>
                          <a:ea typeface="+mn-ea"/>
                          <a:cs typeface="+mn-cs"/>
                        </a:rPr>
                        <a:t>Certified Recovery Specialist</a:t>
                      </a:r>
                      <a:endParaRPr lang="en-US" sz="1800" kern="1200" dirty="0">
                        <a:solidFill>
                          <a:schemeClr val="bg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mn-lt"/>
                          <a:ea typeface="+mn-ea"/>
                          <a:cs typeface="+mn-cs"/>
                        </a:rPr>
                        <a:t>Community Activist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mn-lt"/>
                          <a:ea typeface="+mn-ea"/>
                          <a:cs typeface="+mn-cs"/>
                        </a:rPr>
                        <a:t>Community Advocate</a:t>
                      </a:r>
                    </a:p>
                  </a:txBody>
                  <a:tcPr/>
                </a:tc>
              </a:tr>
              <a:tr h="3633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mn-lt"/>
                          <a:ea typeface="+mn-ea"/>
                          <a:cs typeface="+mn-cs"/>
                        </a:rPr>
                        <a:t>Community Aide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mn-lt"/>
                          <a:ea typeface="+mn-ea"/>
                          <a:cs typeface="+mn-cs"/>
                        </a:rPr>
                        <a:t>Community Care Worker (CCW)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mn-lt"/>
                          <a:ea typeface="+mn-ea"/>
                          <a:cs typeface="+mn-cs"/>
                        </a:rPr>
                        <a:t>Community Coordinator</a:t>
                      </a:r>
                    </a:p>
                  </a:txBody>
                  <a:tcPr/>
                </a:tc>
              </a:tr>
              <a:tr h="612438">
                <a:tc>
                  <a:txBody>
                    <a:bodyPr/>
                    <a:lstStyle/>
                    <a:p>
                      <a:pPr lvl="0" fontAlgn="base"/>
                      <a:r>
                        <a:rPr lang="en-US" sz="1800" kern="1200" dirty="0" smtClean="0">
                          <a:solidFill>
                            <a:schemeClr val="bg1"/>
                          </a:solidFill>
                          <a:effectLst/>
                          <a:latin typeface="+mn-lt"/>
                          <a:ea typeface="+mn-ea"/>
                          <a:cs typeface="+mn-cs"/>
                        </a:rPr>
                        <a:t>Community Connector </a:t>
                      </a:r>
                      <a:endParaRPr lang="en-US" sz="1800" kern="1200" dirty="0">
                        <a:solidFill>
                          <a:schemeClr val="bg1"/>
                        </a:solidFill>
                        <a:effectLst/>
                        <a:latin typeface="+mn-lt"/>
                        <a:ea typeface="+mn-ea"/>
                        <a:cs typeface="+mn-cs"/>
                      </a:endParaRPr>
                    </a:p>
                  </a:txBody>
                  <a:tcPr/>
                </a:tc>
                <a:tc>
                  <a:txBody>
                    <a:bodyPr/>
                    <a:lstStyle/>
                    <a:p>
                      <a:r>
                        <a:rPr lang="en-US" sz="1800" kern="1200" dirty="0" smtClean="0">
                          <a:solidFill>
                            <a:schemeClr val="bg1"/>
                          </a:solidFill>
                          <a:effectLst/>
                          <a:latin typeface="+mn-lt"/>
                          <a:ea typeface="+mn-ea"/>
                          <a:cs typeface="+mn-cs"/>
                        </a:rPr>
                        <a:t>Community Dental Health Coordinators </a:t>
                      </a:r>
                      <a:endParaRPr lang="en-US" sz="1800" dirty="0">
                        <a:solidFill>
                          <a:schemeClr val="bg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bg1"/>
                          </a:solidFill>
                          <a:effectLst/>
                          <a:latin typeface="+mn-lt"/>
                          <a:ea typeface="+mn-ea"/>
                          <a:cs typeface="+mn-cs"/>
                        </a:rPr>
                        <a:t>Community Health Associate</a:t>
                      </a:r>
                    </a:p>
                  </a:txBody>
                  <a:tcPr/>
                </a:tc>
              </a:tr>
              <a:tr h="524902">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Volunteers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Volunteer Health Worker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Wellness Ambassadors</a:t>
                      </a:r>
                    </a:p>
                  </a:txBody>
                  <a:tcPr/>
                </a:tc>
              </a:tr>
              <a:tr h="524902">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Women’s Health Specialist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Youth Development Specialist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Youth Worker-Program Assistant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bg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2622109980"/>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526541"/>
          </a:xfrm>
        </p:spPr>
        <p:txBody>
          <a:bodyPr>
            <a:normAutofit fontScale="90000"/>
          </a:bodyPr>
          <a:lstStyle/>
          <a:p>
            <a:pPr algn="ctr"/>
            <a:r>
              <a:rPr lang="en-US" b="1" dirty="0">
                <a:solidFill>
                  <a:prstClr val="white"/>
                </a:solidFill>
              </a:rPr>
              <a:t>OTHER Job titles FOR CHW</a:t>
            </a:r>
            <a:r>
              <a:rPr lang="en-US" sz="2800" b="1" dirty="0">
                <a:solidFill>
                  <a:prstClr val="white"/>
                </a:solidFill>
              </a:rPr>
              <a:t>s</a:t>
            </a:r>
            <a:r>
              <a:rPr lang="en-US" b="1" dirty="0">
                <a:solidFill>
                  <a:prstClr val="white"/>
                </a:solidFill>
              </a:rPr>
              <a:t> EMPLOYED in the USA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56990852"/>
              </p:ext>
            </p:extLst>
          </p:nvPr>
        </p:nvGraphicFramePr>
        <p:xfrm>
          <a:off x="914400" y="1145063"/>
          <a:ext cx="10612581" cy="5173488"/>
        </p:xfrm>
        <a:graphic>
          <a:graphicData uri="http://schemas.openxmlformats.org/drawingml/2006/table">
            <a:tbl>
              <a:tblPr firstRow="1" bandRow="1">
                <a:tableStyleId>{5C22544A-7EE6-4342-B048-85BDC9FD1C3A}</a:tableStyleId>
              </a:tblPr>
              <a:tblGrid>
                <a:gridCol w="3537527"/>
                <a:gridCol w="3537527"/>
                <a:gridCol w="3537527"/>
              </a:tblGrid>
              <a:tr h="419664">
                <a:tc>
                  <a:txBody>
                    <a:bodyPr/>
                    <a:lstStyle/>
                    <a:p>
                      <a:pPr lvl="0" fontAlgn="base"/>
                      <a:r>
                        <a:rPr lang="en-US" sz="1800" b="1" kern="1200" dirty="0" smtClean="0">
                          <a:solidFill>
                            <a:schemeClr val="lt1"/>
                          </a:solidFill>
                          <a:effectLst/>
                          <a:latin typeface="+mn-lt"/>
                          <a:ea typeface="+mn-ea"/>
                          <a:cs typeface="+mn-cs"/>
                        </a:rPr>
                        <a:t>Community Follow-Up Worker</a:t>
                      </a:r>
                      <a:endParaRPr lang="en-US" sz="1800" b="1" kern="1200" dirty="0">
                        <a:solidFill>
                          <a:schemeClr val="lt1"/>
                        </a:solidFill>
                        <a:effectLst/>
                        <a:latin typeface="+mn-lt"/>
                        <a:ea typeface="+mn-ea"/>
                        <a:cs typeface="+mn-cs"/>
                      </a:endParaRPr>
                    </a:p>
                  </a:txBody>
                  <a:tcPr/>
                </a:tc>
                <a:tc>
                  <a:txBody>
                    <a:bodyPr/>
                    <a:lstStyle/>
                    <a:p>
                      <a:pPr lvl="0" fontAlgn="base"/>
                      <a:r>
                        <a:rPr lang="en-US" sz="1800" b="1" kern="1200" dirty="0" smtClean="0">
                          <a:solidFill>
                            <a:schemeClr val="lt1"/>
                          </a:solidFill>
                          <a:effectLst/>
                          <a:latin typeface="+mn-lt"/>
                          <a:ea typeface="+mn-ea"/>
                          <a:cs typeface="+mn-cs"/>
                        </a:rPr>
                        <a:t>Community Health Adviser</a:t>
                      </a:r>
                      <a:endParaRPr lang="en-US" sz="1800" b="1" kern="1200" dirty="0">
                        <a:solidFill>
                          <a:schemeClr val="lt1"/>
                        </a:solidFill>
                        <a:effectLst/>
                        <a:latin typeface="+mn-lt"/>
                        <a:ea typeface="+mn-ea"/>
                        <a:cs typeface="+mn-cs"/>
                      </a:endParaRPr>
                    </a:p>
                  </a:txBody>
                  <a:tcPr/>
                </a:tc>
                <a:tc>
                  <a:txBody>
                    <a:bodyPr/>
                    <a:lstStyle/>
                    <a:p>
                      <a:pPr lvl="0" fontAlgn="base"/>
                      <a:r>
                        <a:rPr lang="en-US" sz="1800" b="1" kern="1200" dirty="0" smtClean="0">
                          <a:solidFill>
                            <a:schemeClr val="lt1"/>
                          </a:solidFill>
                          <a:effectLst/>
                          <a:latin typeface="+mn-lt"/>
                          <a:ea typeface="+mn-ea"/>
                          <a:cs typeface="+mn-cs"/>
                        </a:rPr>
                        <a:t>Community Health Advocate</a:t>
                      </a:r>
                      <a:endParaRPr lang="en-US" sz="1800" b="1" kern="1200" dirty="0">
                        <a:solidFill>
                          <a:schemeClr val="lt1"/>
                        </a:solidFill>
                        <a:effectLst/>
                        <a:latin typeface="+mn-lt"/>
                        <a:ea typeface="+mn-ea"/>
                        <a:cs typeface="+mn-cs"/>
                      </a:endParaRPr>
                    </a:p>
                  </a:txBody>
                  <a:tcPr/>
                </a:tc>
              </a:tr>
              <a:tr h="4196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Community Health Aide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Community Health Coach</a:t>
                      </a:r>
                    </a:p>
                  </a:txBody>
                  <a:tcPr/>
                </a:tc>
                <a:tc>
                  <a:txBody>
                    <a:bodyPr/>
                    <a:lstStyle/>
                    <a:p>
                      <a:r>
                        <a:rPr lang="en-US" sz="1800" kern="1200" dirty="0" smtClean="0">
                          <a:solidFill>
                            <a:schemeClr val="dk1"/>
                          </a:solidFill>
                          <a:effectLst/>
                          <a:latin typeface="+mn-lt"/>
                          <a:ea typeface="+mn-ea"/>
                          <a:cs typeface="+mn-cs"/>
                        </a:rPr>
                        <a:t>Community Health Educator </a:t>
                      </a:r>
                      <a:endParaRPr lang="en-US" dirty="0"/>
                    </a:p>
                  </a:txBody>
                  <a:tcPr/>
                </a:tc>
              </a:tr>
              <a:tr h="5683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Community Health Navigators</a:t>
                      </a:r>
                    </a:p>
                  </a:txBody>
                  <a:tcPr/>
                </a:tc>
                <a:tc>
                  <a:txBody>
                    <a:bodyPr/>
                    <a:lstStyle/>
                    <a:p>
                      <a:r>
                        <a:rPr lang="en-US" sz="1800" kern="1200" dirty="0" smtClean="0">
                          <a:solidFill>
                            <a:schemeClr val="dk1"/>
                          </a:solidFill>
                          <a:effectLst/>
                          <a:latin typeface="+mn-lt"/>
                          <a:ea typeface="+mn-ea"/>
                          <a:cs typeface="+mn-cs"/>
                        </a:rPr>
                        <a:t>Community Health Outreach Worker </a:t>
                      </a:r>
                      <a:endParaRPr lang="en-US" dirty="0"/>
                    </a:p>
                  </a:txBody>
                  <a:tcPr/>
                </a:tc>
                <a:tc>
                  <a:txBody>
                    <a:bodyPr/>
                    <a:lstStyle/>
                    <a:p>
                      <a:r>
                        <a:rPr lang="en-US" sz="1800" kern="1200" dirty="0" smtClean="0">
                          <a:solidFill>
                            <a:schemeClr val="dk1"/>
                          </a:solidFill>
                          <a:effectLst/>
                          <a:latin typeface="+mn-lt"/>
                          <a:ea typeface="+mn-ea"/>
                          <a:cs typeface="+mn-cs"/>
                        </a:rPr>
                        <a:t>Community Health Outreach Worker Community Health Promotion </a:t>
                      </a:r>
                      <a:endParaRPr lang="en-US" dirty="0"/>
                    </a:p>
                  </a:txBody>
                  <a:tcPr/>
                </a:tc>
              </a:tr>
              <a:tr h="568367">
                <a:tc>
                  <a:txBody>
                    <a:bodyPr/>
                    <a:lstStyle/>
                    <a:p>
                      <a:r>
                        <a:rPr lang="en-US" sz="1800" kern="1200" dirty="0" smtClean="0">
                          <a:solidFill>
                            <a:schemeClr val="dk1"/>
                          </a:solidFill>
                          <a:effectLst/>
                          <a:latin typeface="+mn-lt"/>
                          <a:ea typeface="+mn-ea"/>
                          <a:cs typeface="+mn-cs"/>
                        </a:rPr>
                        <a:t>Community Health Representative </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Community Health Specialist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Community Liaison</a:t>
                      </a:r>
                    </a:p>
                    <a:p>
                      <a:endParaRPr lang="en-US" dirty="0" smtClean="0"/>
                    </a:p>
                  </a:txBody>
                  <a:tcPr/>
                </a:tc>
              </a:tr>
              <a:tr h="568367">
                <a:tc>
                  <a:txBody>
                    <a:bodyPr/>
                    <a:lstStyle/>
                    <a:p>
                      <a:r>
                        <a:rPr lang="en-US" sz="1800" kern="1200" dirty="0" smtClean="0">
                          <a:solidFill>
                            <a:schemeClr val="dk1"/>
                          </a:solidFill>
                          <a:effectLst/>
                          <a:latin typeface="+mn-lt"/>
                          <a:ea typeface="+mn-ea"/>
                          <a:cs typeface="+mn-cs"/>
                        </a:rPr>
                        <a:t>Community-Clinical Linkage Specialist </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Community Navigator</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Community Organizer</a:t>
                      </a:r>
                    </a:p>
                    <a:p>
                      <a:endParaRPr lang="en-US" dirty="0"/>
                    </a:p>
                  </a:txBody>
                  <a:tcPr/>
                </a:tc>
              </a:tr>
              <a:tr h="4196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Community Outreach Manager</a:t>
                      </a:r>
                    </a:p>
                  </a:txBody>
                  <a:tcPr/>
                </a:tc>
                <a:tc>
                  <a:txBody>
                    <a:bodyPr/>
                    <a:lstStyle/>
                    <a:p>
                      <a:pPr lvl="0" fontAlgn="base"/>
                      <a:r>
                        <a:rPr lang="en-US" sz="1800" kern="1200" dirty="0" smtClean="0">
                          <a:solidFill>
                            <a:schemeClr val="dk1"/>
                          </a:solidFill>
                          <a:effectLst/>
                          <a:latin typeface="+mn-lt"/>
                          <a:ea typeface="+mn-ea"/>
                          <a:cs typeface="+mn-cs"/>
                        </a:rPr>
                        <a:t>Community Outreach Worker</a:t>
                      </a:r>
                      <a:endParaRPr lang="en-US" sz="18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Community Social Worker</a:t>
                      </a:r>
                    </a:p>
                  </a:txBody>
                  <a:tcPr/>
                </a:tc>
              </a:tr>
              <a:tr h="4196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Cooperative Extension Professionals</a:t>
                      </a:r>
                    </a:p>
                  </a:txBody>
                  <a:tcPr/>
                </a:tc>
                <a:tc>
                  <a:txBody>
                    <a:bodyPr/>
                    <a:lstStyle/>
                    <a:p>
                      <a:r>
                        <a:rPr lang="en-US" sz="1800" kern="1200" dirty="0" smtClean="0">
                          <a:solidFill>
                            <a:schemeClr val="dk1"/>
                          </a:solidFill>
                          <a:effectLst/>
                          <a:latin typeface="+mn-lt"/>
                          <a:ea typeface="+mn-ea"/>
                          <a:cs typeface="+mn-cs"/>
                        </a:rPr>
                        <a:t>Counselor</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Cultural Case Manager</a:t>
                      </a:r>
                    </a:p>
                  </a:txBody>
                  <a:tcPr/>
                </a:tc>
              </a:tr>
              <a:tr h="419664">
                <a:tc>
                  <a:txBody>
                    <a:bodyPr/>
                    <a:lstStyle/>
                    <a:p>
                      <a:pPr lvl="0" fontAlgn="base"/>
                      <a:r>
                        <a:rPr lang="en-US" sz="1800" kern="1200" dirty="0" smtClean="0">
                          <a:solidFill>
                            <a:schemeClr val="dk1"/>
                          </a:solidFill>
                          <a:effectLst/>
                          <a:latin typeface="+mn-lt"/>
                          <a:ea typeface="+mn-ea"/>
                          <a:cs typeface="+mn-cs"/>
                        </a:rPr>
                        <a:t>Cultural Counselor</a:t>
                      </a:r>
                      <a:endParaRPr lang="en-US" sz="18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Cultural Interpreter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Diabetes Educator</a:t>
                      </a:r>
                    </a:p>
                  </a:txBody>
                  <a:tcPr/>
                </a:tc>
              </a:tr>
              <a:tr h="4196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Diabetes Family Support Worker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Diabetes Navigator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Direct Care Worker</a:t>
                      </a:r>
                    </a:p>
                  </a:txBody>
                  <a:tcPr/>
                </a:tc>
              </a:tr>
              <a:tr h="367632">
                <a:tc>
                  <a:txBody>
                    <a:bodyPr/>
                    <a:lstStyle/>
                    <a:p>
                      <a:pPr lvl="0" fontAlgn="base"/>
                      <a:r>
                        <a:rPr lang="en-US" sz="1800" kern="1200" dirty="0" smtClean="0">
                          <a:solidFill>
                            <a:schemeClr val="dk1"/>
                          </a:solidFill>
                          <a:effectLst/>
                          <a:latin typeface="+mn-lt"/>
                          <a:ea typeface="+mn-ea"/>
                          <a:cs typeface="+mn-cs"/>
                        </a:rPr>
                        <a:t>Discharge Planner</a:t>
                      </a:r>
                      <a:endParaRPr lang="en-US" sz="1800" kern="1200" dirty="0">
                        <a:solidFill>
                          <a:schemeClr val="dk1"/>
                        </a:solidFill>
                        <a:effectLst/>
                        <a:latin typeface="+mn-lt"/>
                        <a:ea typeface="+mn-ea"/>
                        <a:cs typeface="+mn-cs"/>
                      </a:endParaRPr>
                    </a:p>
                  </a:txBody>
                  <a:tcPr/>
                </a:tc>
                <a:tc>
                  <a:txBody>
                    <a:bodyPr/>
                    <a:lstStyle/>
                    <a:p>
                      <a:r>
                        <a:rPr lang="en-US" sz="1800" kern="1200" dirty="0" smtClean="0">
                          <a:solidFill>
                            <a:schemeClr val="dk1"/>
                          </a:solidFill>
                          <a:effectLst/>
                          <a:latin typeface="+mn-lt"/>
                          <a:ea typeface="+mn-ea"/>
                          <a:cs typeface="+mn-cs"/>
                        </a:rPr>
                        <a:t>Educator</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Eligibility Worker</a:t>
                      </a:r>
                    </a:p>
                  </a:txBody>
                  <a:tcPr/>
                </a:tc>
              </a:tr>
              <a:tr h="367632">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Youth Peer Counselor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Youth Worker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731488004"/>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32510"/>
            <a:ext cx="9905998" cy="623454"/>
          </a:xfrm>
        </p:spPr>
        <p:txBody>
          <a:bodyPr>
            <a:normAutofit/>
          </a:bodyPr>
          <a:lstStyle/>
          <a:p>
            <a:pPr algn="ctr"/>
            <a:r>
              <a:rPr lang="en-US" sz="3200" b="1" dirty="0">
                <a:solidFill>
                  <a:prstClr val="white"/>
                </a:solidFill>
              </a:rPr>
              <a:t>OTHER Job titles FOR CHW</a:t>
            </a:r>
            <a:r>
              <a:rPr lang="en-US" sz="2500" b="1" dirty="0">
                <a:solidFill>
                  <a:prstClr val="white"/>
                </a:solidFill>
              </a:rPr>
              <a:t>s</a:t>
            </a:r>
            <a:r>
              <a:rPr lang="en-US" sz="3200" b="1" dirty="0">
                <a:solidFill>
                  <a:prstClr val="white"/>
                </a:solidFill>
              </a:rPr>
              <a:t> EMPLOYED in the USA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21348424"/>
              </p:ext>
            </p:extLst>
          </p:nvPr>
        </p:nvGraphicFramePr>
        <p:xfrm>
          <a:off x="928688" y="955965"/>
          <a:ext cx="10321926" cy="5708070"/>
        </p:xfrm>
        <a:graphic>
          <a:graphicData uri="http://schemas.openxmlformats.org/drawingml/2006/table">
            <a:tbl>
              <a:tblPr firstRow="1" bandRow="1">
                <a:tableStyleId>{5C22544A-7EE6-4342-B048-85BDC9FD1C3A}</a:tableStyleId>
              </a:tblPr>
              <a:tblGrid>
                <a:gridCol w="3440642"/>
                <a:gridCol w="3440642"/>
                <a:gridCol w="3440642"/>
              </a:tblGrid>
              <a:tr h="5708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effectLst/>
                          <a:latin typeface="+mn-lt"/>
                          <a:ea typeface="+mn-ea"/>
                          <a:cs typeface="+mn-cs"/>
                        </a:rPr>
                        <a:t>Enrollment Worker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effectLst/>
                          <a:latin typeface="+mn-lt"/>
                          <a:ea typeface="+mn-ea"/>
                          <a:cs typeface="+mn-cs"/>
                        </a:rPr>
                        <a:t>Family Advocate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effectLst/>
                          <a:latin typeface="+mn-lt"/>
                          <a:ea typeface="+mn-ea"/>
                          <a:cs typeface="+mn-cs"/>
                        </a:rPr>
                        <a:t>Family Education Coordinator</a:t>
                      </a:r>
                    </a:p>
                  </a:txBody>
                  <a:tcPr/>
                </a:tc>
              </a:tr>
              <a:tr h="5708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Family Planning Counselor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Family Support Worker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Family Health Advocate</a:t>
                      </a:r>
                    </a:p>
                  </a:txBody>
                  <a:tcPr/>
                </a:tc>
              </a:tr>
              <a:tr h="570807">
                <a:tc>
                  <a:txBody>
                    <a:bodyPr/>
                    <a:lstStyle/>
                    <a:p>
                      <a:pPr lvl="0" fontAlgn="base"/>
                      <a:r>
                        <a:rPr lang="en-US" sz="1800" kern="1200" dirty="0" smtClean="0">
                          <a:solidFill>
                            <a:schemeClr val="dk1"/>
                          </a:solidFill>
                          <a:effectLst/>
                          <a:latin typeface="+mn-lt"/>
                          <a:ea typeface="+mn-ea"/>
                          <a:cs typeface="+mn-cs"/>
                        </a:rPr>
                        <a:t>Family Health Promoter</a:t>
                      </a:r>
                      <a:endParaRPr lang="en-US" sz="18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Family Leadership Specialist</a:t>
                      </a:r>
                    </a:p>
                  </a:txBody>
                  <a:tcPr/>
                </a:tc>
                <a:tc>
                  <a:txBody>
                    <a:bodyPr/>
                    <a:lstStyle/>
                    <a:p>
                      <a:r>
                        <a:rPr lang="en-US" sz="1800" kern="1200" dirty="0" smtClean="0">
                          <a:solidFill>
                            <a:schemeClr val="dk1"/>
                          </a:solidFill>
                          <a:effectLst/>
                          <a:latin typeface="+mn-lt"/>
                          <a:ea typeface="+mn-ea"/>
                          <a:cs typeface="+mn-cs"/>
                        </a:rPr>
                        <a:t>Family Outreach Worker </a:t>
                      </a:r>
                      <a:endParaRPr lang="en-US" dirty="0"/>
                    </a:p>
                  </a:txBody>
                  <a:tcPr/>
                </a:tc>
              </a:tr>
              <a:tr h="5708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Family Support Specialist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Financial Counselor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Frontline Health Worker</a:t>
                      </a:r>
                    </a:p>
                  </a:txBody>
                  <a:tcPr/>
                </a:tc>
              </a:tr>
              <a:tr h="570807">
                <a:tc>
                  <a:txBody>
                    <a:bodyPr/>
                    <a:lstStyle/>
                    <a:p>
                      <a:pPr lvl="0" fontAlgn="base"/>
                      <a:r>
                        <a:rPr lang="en-US" sz="1800" kern="1200" dirty="0" smtClean="0">
                          <a:solidFill>
                            <a:schemeClr val="dk1"/>
                          </a:solidFill>
                          <a:effectLst/>
                          <a:latin typeface="+mn-lt"/>
                          <a:ea typeface="+mn-ea"/>
                          <a:cs typeface="+mn-cs"/>
                        </a:rPr>
                        <a:t>Head Start Teacher Assistant</a:t>
                      </a:r>
                      <a:endParaRPr lang="en-US" sz="1800" kern="1200" dirty="0">
                        <a:solidFill>
                          <a:schemeClr val="dk1"/>
                        </a:solidFill>
                        <a:effectLst/>
                        <a:latin typeface="+mn-lt"/>
                        <a:ea typeface="+mn-ea"/>
                        <a:cs typeface="+mn-cs"/>
                      </a:endParaRPr>
                    </a:p>
                  </a:txBody>
                  <a:tcPr/>
                </a:tc>
                <a:tc>
                  <a:txBody>
                    <a:bodyPr/>
                    <a:lstStyle/>
                    <a:p>
                      <a:pPr lvl="0" fontAlgn="base"/>
                      <a:r>
                        <a:rPr lang="en-US" sz="1800" kern="1200" dirty="0" smtClean="0">
                          <a:solidFill>
                            <a:schemeClr val="dk1"/>
                          </a:solidFill>
                          <a:effectLst/>
                          <a:latin typeface="+mn-lt"/>
                          <a:ea typeface="+mn-ea"/>
                          <a:cs typeface="+mn-cs"/>
                        </a:rPr>
                        <a:t>Health Advisor</a:t>
                      </a:r>
                      <a:endParaRPr lang="en-US" sz="1800" kern="1200" dirty="0">
                        <a:solidFill>
                          <a:schemeClr val="dk1"/>
                        </a:solidFill>
                        <a:effectLst/>
                        <a:latin typeface="+mn-lt"/>
                        <a:ea typeface="+mn-ea"/>
                        <a:cs typeface="+mn-cs"/>
                      </a:endParaRPr>
                    </a:p>
                  </a:txBody>
                  <a:tcPr/>
                </a:tc>
                <a:tc>
                  <a:txBody>
                    <a:bodyPr/>
                    <a:lstStyle/>
                    <a:p>
                      <a:pPr lvl="0" fontAlgn="base"/>
                      <a:r>
                        <a:rPr lang="en-US" sz="1800" kern="1200" dirty="0" smtClean="0">
                          <a:solidFill>
                            <a:schemeClr val="dk1"/>
                          </a:solidFill>
                          <a:effectLst/>
                          <a:latin typeface="+mn-lt"/>
                          <a:ea typeface="+mn-ea"/>
                          <a:cs typeface="+mn-cs"/>
                        </a:rPr>
                        <a:t>Health Advocate</a:t>
                      </a:r>
                      <a:endParaRPr lang="en-US" sz="1800" kern="1200" dirty="0">
                        <a:solidFill>
                          <a:schemeClr val="dk1"/>
                        </a:solidFill>
                        <a:effectLst/>
                        <a:latin typeface="+mn-lt"/>
                        <a:ea typeface="+mn-ea"/>
                        <a:cs typeface="+mn-cs"/>
                      </a:endParaRPr>
                    </a:p>
                  </a:txBody>
                  <a:tcPr/>
                </a:tc>
              </a:tr>
              <a:tr h="5708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Health Agent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Health Assistant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Health Broker</a:t>
                      </a:r>
                    </a:p>
                  </a:txBody>
                  <a:tcPr/>
                </a:tc>
              </a:tr>
              <a:tr h="5708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Health Communicator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Health Educator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Health Extension Workers</a:t>
                      </a:r>
                    </a:p>
                  </a:txBody>
                  <a:tcPr/>
                </a:tc>
              </a:tr>
              <a:tr h="5708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Health Facilitator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Health/Nutrition Support Worker</a:t>
                      </a:r>
                    </a:p>
                  </a:txBody>
                  <a:tcPr/>
                </a:tc>
                <a:tc>
                  <a:txBody>
                    <a:bodyPr/>
                    <a:lstStyle/>
                    <a:p>
                      <a:pPr lvl="0" fontAlgn="base"/>
                      <a:r>
                        <a:rPr lang="en-US" sz="1800" kern="1200" dirty="0" smtClean="0">
                          <a:solidFill>
                            <a:schemeClr val="dk1"/>
                          </a:solidFill>
                          <a:effectLst/>
                          <a:latin typeface="+mn-lt"/>
                          <a:ea typeface="+mn-ea"/>
                          <a:cs typeface="+mn-cs"/>
                        </a:rPr>
                        <a:t>Health Information Specialist</a:t>
                      </a:r>
                      <a:endParaRPr lang="en-US" sz="1800" kern="1200" dirty="0">
                        <a:solidFill>
                          <a:schemeClr val="dk1"/>
                        </a:solidFill>
                        <a:effectLst/>
                        <a:latin typeface="+mn-lt"/>
                        <a:ea typeface="+mn-ea"/>
                        <a:cs typeface="+mn-cs"/>
                      </a:endParaRPr>
                    </a:p>
                  </a:txBody>
                  <a:tcPr/>
                </a:tc>
              </a:tr>
              <a:tr h="5708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Health Insurance Counselor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Health Promoter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Health Liaison</a:t>
                      </a:r>
                    </a:p>
                  </a:txBody>
                  <a:tcPr/>
                </a:tc>
              </a:tr>
              <a:tr h="5708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Health Specialist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Health Workers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HIV/AIDS Educator</a:t>
                      </a:r>
                    </a:p>
                  </a:txBody>
                  <a:tcPr/>
                </a:tc>
              </a:tr>
            </a:tbl>
          </a:graphicData>
        </a:graphic>
      </p:graphicFrame>
    </p:spTree>
    <p:extLst>
      <p:ext uri="{BB962C8B-B14F-4D97-AF65-F5344CB8AC3E}">
        <p14:creationId xmlns:p14="http://schemas.microsoft.com/office/powerpoint/2010/main" val="2111130799"/>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656100"/>
          </a:xfrm>
        </p:spPr>
        <p:txBody>
          <a:bodyPr>
            <a:normAutofit/>
          </a:bodyPr>
          <a:lstStyle/>
          <a:p>
            <a:pPr algn="ctr"/>
            <a:r>
              <a:rPr lang="en-US" sz="3200" b="1" dirty="0">
                <a:solidFill>
                  <a:prstClr val="white"/>
                </a:solidFill>
              </a:rPr>
              <a:t>OTHER Job titles FOR CHW</a:t>
            </a:r>
            <a:r>
              <a:rPr lang="en-US" sz="2500" b="1" dirty="0">
                <a:solidFill>
                  <a:prstClr val="white"/>
                </a:solidFill>
              </a:rPr>
              <a:t>s</a:t>
            </a:r>
            <a:r>
              <a:rPr lang="en-US" sz="3200" b="1" dirty="0">
                <a:solidFill>
                  <a:prstClr val="white"/>
                </a:solidFill>
              </a:rPr>
              <a:t> EMPLOYED in the USA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76614200"/>
              </p:ext>
            </p:extLst>
          </p:nvPr>
        </p:nvGraphicFramePr>
        <p:xfrm>
          <a:off x="678873" y="1274624"/>
          <a:ext cx="10889673" cy="5447947"/>
        </p:xfrm>
        <a:graphic>
          <a:graphicData uri="http://schemas.openxmlformats.org/drawingml/2006/table">
            <a:tbl>
              <a:tblPr firstRow="1" bandRow="1">
                <a:tableStyleId>{5C22544A-7EE6-4342-B048-85BDC9FD1C3A}</a:tableStyleId>
              </a:tblPr>
              <a:tblGrid>
                <a:gridCol w="3629891"/>
                <a:gridCol w="3629891"/>
                <a:gridCol w="3629891"/>
              </a:tblGrid>
              <a:tr h="5034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effectLst/>
                          <a:latin typeface="+mn-lt"/>
                          <a:ea typeface="+mn-ea"/>
                          <a:cs typeface="+mn-cs"/>
                        </a:rPr>
                        <a:t>HIV/AIDS Family Support Worker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effectLst/>
                          <a:latin typeface="+mn-lt"/>
                          <a:ea typeface="+mn-ea"/>
                          <a:cs typeface="+mn-cs"/>
                        </a:rPr>
                        <a:t>HIV Peer Advocate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effectLst/>
                          <a:latin typeface="+mn-lt"/>
                          <a:ea typeface="+mn-ea"/>
                          <a:cs typeface="+mn-cs"/>
                        </a:rPr>
                        <a:t>HIV Prevention Coordinator</a:t>
                      </a:r>
                    </a:p>
                  </a:txBody>
                  <a:tcPr/>
                </a:tc>
              </a:tr>
              <a:tr h="6289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HIV Risk Assessment/Disclosure Counselor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HIV Service Coordinator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HIV/STD Prevention Counselor</a:t>
                      </a:r>
                    </a:p>
                  </a:txBody>
                  <a:tcPr/>
                </a:tc>
              </a:tr>
              <a:tr h="6289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Home Care Worker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Home Visitor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Home-Based Clinician Intake Specialist</a:t>
                      </a:r>
                    </a:p>
                  </a:txBody>
                  <a:tcPr/>
                </a:tc>
              </a:tr>
              <a:tr h="4768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Homeless Advocate</a:t>
                      </a:r>
                    </a:p>
                  </a:txBody>
                  <a:tcPr/>
                </a:tc>
                <a:tc>
                  <a:txBody>
                    <a:bodyPr/>
                    <a:lstStyle/>
                    <a:p>
                      <a:pPr lvl="0" fontAlgn="base"/>
                      <a:r>
                        <a:rPr lang="en-US" sz="1800" kern="1200" dirty="0" smtClean="0">
                          <a:solidFill>
                            <a:schemeClr val="dk1"/>
                          </a:solidFill>
                          <a:effectLst/>
                          <a:latin typeface="+mn-lt"/>
                          <a:ea typeface="+mn-ea"/>
                          <a:cs typeface="+mn-cs"/>
                        </a:rPr>
                        <a:t>Independent Living Services Manager</a:t>
                      </a:r>
                      <a:endParaRPr lang="en-US" sz="18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Informal Counselor</a:t>
                      </a:r>
                    </a:p>
                  </a:txBody>
                  <a:tcPr/>
                </a:tc>
              </a:tr>
              <a:tr h="4768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Intake Coordinator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Intake Assistant</a:t>
                      </a:r>
                    </a:p>
                  </a:txBody>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Interpreter</a:t>
                      </a:r>
                    </a:p>
                  </a:txBody>
                  <a:tcPr/>
                </a:tc>
              </a:tr>
              <a:tr h="6289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La </a:t>
                      </a:r>
                      <a:r>
                        <a:rPr lang="en-US" sz="1800" kern="1200" dirty="0" err="1" smtClean="0">
                          <a:solidFill>
                            <a:schemeClr val="dk1"/>
                          </a:solidFill>
                          <a:effectLst/>
                          <a:latin typeface="+mn-lt"/>
                          <a:ea typeface="+mn-ea"/>
                          <a:cs typeface="+mn-cs"/>
                        </a:rPr>
                        <a:t>Leche</a:t>
                      </a:r>
                      <a:r>
                        <a:rPr lang="en-US" sz="1800" kern="1200" dirty="0" smtClean="0">
                          <a:solidFill>
                            <a:schemeClr val="dk1"/>
                          </a:solidFill>
                          <a:effectLst/>
                          <a:latin typeface="+mn-lt"/>
                          <a:ea typeface="+mn-ea"/>
                          <a:cs typeface="+mn-cs"/>
                        </a:rPr>
                        <a:t> Peer Counselor (Breastfeeding support)</a:t>
                      </a:r>
                    </a:p>
                  </a:txBody>
                  <a:tcPr/>
                </a:tc>
                <a:tc>
                  <a:txBody>
                    <a:bodyPr/>
                    <a:lstStyle/>
                    <a:p>
                      <a:r>
                        <a:rPr lang="en-US" sz="1800" kern="1200" dirty="0" smtClean="0">
                          <a:solidFill>
                            <a:schemeClr val="dk1"/>
                          </a:solidFill>
                          <a:effectLst/>
                          <a:latin typeface="+mn-lt"/>
                          <a:ea typeface="+mn-ea"/>
                          <a:cs typeface="+mn-cs"/>
                        </a:rPr>
                        <a:t>Lay Health Advisor </a:t>
                      </a:r>
                      <a:endParaRPr lang="en-US" dirty="0"/>
                    </a:p>
                  </a:txBody>
                  <a:tcPr/>
                </a:tc>
                <a:tc>
                  <a:txBody>
                    <a:bodyPr/>
                    <a:lstStyle/>
                    <a:p>
                      <a:r>
                        <a:rPr lang="en-US" sz="1800" kern="1200" dirty="0" smtClean="0">
                          <a:solidFill>
                            <a:schemeClr val="dk1"/>
                          </a:solidFill>
                          <a:effectLst/>
                          <a:latin typeface="+mn-lt"/>
                          <a:ea typeface="+mn-ea"/>
                          <a:cs typeface="+mn-cs"/>
                        </a:rPr>
                        <a:t>Lady Health Worker </a:t>
                      </a:r>
                      <a:endParaRPr lang="en-US" dirty="0"/>
                    </a:p>
                  </a:txBody>
                  <a:tcPr/>
                </a:tc>
              </a:tr>
              <a:tr h="6289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Lay Health Advocate</a:t>
                      </a:r>
                    </a:p>
                  </a:txBody>
                  <a:tcPr/>
                </a:tc>
                <a:tc>
                  <a:txBody>
                    <a:bodyPr/>
                    <a:lstStyle/>
                    <a:p>
                      <a:r>
                        <a:rPr lang="en-US" sz="1800" kern="1200" dirty="0" smtClean="0">
                          <a:solidFill>
                            <a:schemeClr val="dk1"/>
                          </a:solidFill>
                          <a:effectLst/>
                          <a:latin typeface="+mn-lt"/>
                          <a:ea typeface="+mn-ea"/>
                          <a:cs typeface="+mn-cs"/>
                        </a:rPr>
                        <a:t>Maternal and Child Health Case Manager</a:t>
                      </a:r>
                      <a:endParaRPr lang="en-US" dirty="0"/>
                    </a:p>
                  </a:txBody>
                  <a:tcPr/>
                </a:tc>
                <a:tc>
                  <a:txBody>
                    <a:bodyPr/>
                    <a:lstStyle/>
                    <a:p>
                      <a:pPr lvl="0" fontAlgn="base"/>
                      <a:r>
                        <a:rPr lang="en-US" sz="1800" kern="1200" dirty="0" smtClean="0">
                          <a:solidFill>
                            <a:schemeClr val="dk1"/>
                          </a:solidFill>
                          <a:effectLst/>
                          <a:latin typeface="+mn-lt"/>
                          <a:ea typeface="+mn-ea"/>
                          <a:cs typeface="+mn-cs"/>
                        </a:rPr>
                        <a:t>Medical Concierge</a:t>
                      </a:r>
                      <a:endParaRPr lang="en-US" sz="1800" kern="1200" dirty="0">
                        <a:solidFill>
                          <a:schemeClr val="dk1"/>
                        </a:solidFill>
                        <a:effectLst/>
                        <a:latin typeface="+mn-lt"/>
                        <a:ea typeface="+mn-ea"/>
                        <a:cs typeface="+mn-cs"/>
                      </a:endParaRPr>
                    </a:p>
                  </a:txBody>
                  <a:tcPr/>
                </a:tc>
              </a:tr>
              <a:tr h="4768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Medical Interpreter</a:t>
                      </a:r>
                    </a:p>
                  </a:txBody>
                  <a:tcPr/>
                </a:tc>
                <a:tc>
                  <a:txBody>
                    <a:bodyPr/>
                    <a:lstStyle/>
                    <a:p>
                      <a:pPr lvl="0" fontAlgn="base"/>
                      <a:r>
                        <a:rPr lang="en-US" sz="1800" kern="1200" dirty="0" smtClean="0">
                          <a:solidFill>
                            <a:schemeClr val="dk1"/>
                          </a:solidFill>
                          <a:effectLst/>
                          <a:latin typeface="+mn-lt"/>
                          <a:ea typeface="+mn-ea"/>
                          <a:cs typeface="+mn-cs"/>
                        </a:rPr>
                        <a:t>Medical Representative</a:t>
                      </a:r>
                      <a:endParaRPr lang="en-US" sz="18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Mental Health First Aid Responder</a:t>
                      </a:r>
                    </a:p>
                  </a:txBody>
                  <a:tcPr/>
                </a:tc>
              </a:tr>
              <a:tr h="4768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Mental Health Worker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Men’s Health Specialist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Men’s Health Worker</a:t>
                      </a:r>
                    </a:p>
                  </a:txBody>
                  <a:tcPr/>
                </a:tc>
              </a:tr>
              <a:tr h="4768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Multicultural Health Brokers</a:t>
                      </a:r>
                    </a:p>
                  </a:txBody>
                  <a:tcPr/>
                </a:tc>
                <a:tc>
                  <a:txBody>
                    <a:bodyPr/>
                    <a:lstStyle/>
                    <a:p>
                      <a:r>
                        <a:rPr lang="en-US" sz="1800" kern="1200" dirty="0" smtClean="0">
                          <a:solidFill>
                            <a:schemeClr val="dk1"/>
                          </a:solidFill>
                          <a:effectLst/>
                          <a:latin typeface="+mn-lt"/>
                          <a:ea typeface="+mn-ea"/>
                          <a:cs typeface="+mn-cs"/>
                        </a:rPr>
                        <a:t>Natural Researcher</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Navigator</a:t>
                      </a:r>
                    </a:p>
                  </a:txBody>
                  <a:tcPr/>
                </a:tc>
              </a:tr>
            </a:tbl>
          </a:graphicData>
        </a:graphic>
      </p:graphicFrame>
    </p:spTree>
    <p:extLst>
      <p:ext uri="{BB962C8B-B14F-4D97-AF65-F5344CB8AC3E}">
        <p14:creationId xmlns:p14="http://schemas.microsoft.com/office/powerpoint/2010/main" val="3074293170"/>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8"/>
            <a:ext cx="9905998" cy="766937"/>
          </a:xfrm>
        </p:spPr>
        <p:txBody>
          <a:bodyPr>
            <a:normAutofit/>
          </a:bodyPr>
          <a:lstStyle/>
          <a:p>
            <a:pPr algn="ctr"/>
            <a:r>
              <a:rPr lang="en-US" sz="3200" b="1" dirty="0">
                <a:solidFill>
                  <a:prstClr val="white"/>
                </a:solidFill>
              </a:rPr>
              <a:t>OTHER Job titles FOR CHW</a:t>
            </a:r>
            <a:r>
              <a:rPr lang="en-US" sz="2500" b="1" dirty="0">
                <a:solidFill>
                  <a:prstClr val="white"/>
                </a:solidFill>
              </a:rPr>
              <a:t>s</a:t>
            </a:r>
            <a:r>
              <a:rPr lang="en-US" sz="3200" b="1" dirty="0">
                <a:solidFill>
                  <a:prstClr val="white"/>
                </a:solidFill>
              </a:rPr>
              <a:t> EMPLOYED in the USA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68044167"/>
              </p:ext>
            </p:extLst>
          </p:nvPr>
        </p:nvGraphicFramePr>
        <p:xfrm>
          <a:off x="663431" y="1385455"/>
          <a:ext cx="10861962" cy="5370512"/>
        </p:xfrm>
        <a:graphic>
          <a:graphicData uri="http://schemas.openxmlformats.org/drawingml/2006/table">
            <a:tbl>
              <a:tblPr firstRow="1" bandRow="1">
                <a:tableStyleId>{5C22544A-7EE6-4342-B048-85BDC9FD1C3A}</a:tableStyleId>
              </a:tblPr>
              <a:tblGrid>
                <a:gridCol w="3620654"/>
                <a:gridCol w="3620654"/>
                <a:gridCol w="3620654"/>
              </a:tblGrid>
              <a:tr h="370840">
                <a:tc>
                  <a:txBody>
                    <a:bodyPr/>
                    <a:lstStyle/>
                    <a:p>
                      <a:r>
                        <a:rPr lang="en-US" sz="1800" b="1" kern="1200" dirty="0" smtClean="0">
                          <a:solidFill>
                            <a:schemeClr val="lt1"/>
                          </a:solidFill>
                          <a:effectLst/>
                          <a:latin typeface="+mn-lt"/>
                          <a:ea typeface="+mn-ea"/>
                          <a:cs typeface="+mn-cs"/>
                        </a:rPr>
                        <a:t>Neighborhood Health Advocate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effectLst/>
                          <a:latin typeface="+mn-lt"/>
                          <a:ea typeface="+mn-ea"/>
                          <a:cs typeface="+mn-cs"/>
                        </a:rPr>
                        <a:t>New Professionals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effectLst/>
                          <a:latin typeface="+mn-lt"/>
                          <a:ea typeface="+mn-ea"/>
                          <a:cs typeface="+mn-cs"/>
                        </a:rPr>
                        <a:t>Non Clinicians</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Nutrition Adviser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Nutrition Assistant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Nutrition Educator</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Nutrition Support Worker Mental Health Aide</a:t>
                      </a:r>
                    </a:p>
                  </a:txBody>
                  <a:tcPr/>
                </a:tc>
                <a:tc>
                  <a:txBody>
                    <a:bodyPr/>
                    <a:lstStyle/>
                    <a:p>
                      <a:pPr lvl="0" fontAlgn="base"/>
                      <a:r>
                        <a:rPr lang="en-US" sz="1800" kern="1200" dirty="0" smtClean="0">
                          <a:solidFill>
                            <a:schemeClr val="dk1"/>
                          </a:solidFill>
                          <a:effectLst/>
                          <a:latin typeface="+mn-lt"/>
                          <a:ea typeface="+mn-ea"/>
                          <a:cs typeface="+mn-cs"/>
                        </a:rPr>
                        <a:t>Outreach Advocate</a:t>
                      </a:r>
                      <a:endParaRPr lang="en-US" sz="1800" kern="1200" dirty="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Outreach Case Manager</a:t>
                      </a:r>
                    </a:p>
                    <a:p>
                      <a:endParaRPr lang="en-US"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Outreach Coordinator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Outreach Educator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Outreach Specialist</a:t>
                      </a:r>
                    </a:p>
                  </a:txBody>
                  <a:tcPr/>
                </a:tc>
              </a:tr>
              <a:tr h="3819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Outreach Worker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Parent Aide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Parent Liaison</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Part Time Project Associates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Patient Experts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Patient Navigator</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Peer Advocate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Peer Counselor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Peer Educator</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Peer Health Advisor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Peer Health Educator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Peer Leader</a:t>
                      </a:r>
                    </a:p>
                  </a:txBody>
                  <a:tcPr/>
                </a:tc>
              </a:tr>
              <a:tr h="370840">
                <a:tc>
                  <a:txBody>
                    <a:bodyPr/>
                    <a:lstStyle/>
                    <a:p>
                      <a:pPr lvl="0" fontAlgn="base"/>
                      <a:r>
                        <a:rPr lang="en-US" sz="1800" kern="1200" dirty="0" smtClean="0">
                          <a:solidFill>
                            <a:schemeClr val="dk1"/>
                          </a:solidFill>
                          <a:effectLst/>
                          <a:latin typeface="+mn-lt"/>
                          <a:ea typeface="+mn-ea"/>
                          <a:cs typeface="+mn-cs"/>
                        </a:rPr>
                        <a:t>Physical Activity Specialist</a:t>
                      </a:r>
                      <a:endParaRPr lang="en-US" sz="1800" kern="1200" dirty="0">
                        <a:solidFill>
                          <a:schemeClr val="dk1"/>
                        </a:solidFill>
                        <a:effectLst/>
                        <a:latin typeface="+mn-lt"/>
                        <a:ea typeface="+mn-ea"/>
                        <a:cs typeface="+mn-cs"/>
                      </a:endParaRPr>
                    </a:p>
                  </a:txBody>
                  <a:tcPr/>
                </a:tc>
                <a:tc>
                  <a:txBody>
                    <a:bodyPr/>
                    <a:lstStyle/>
                    <a:p>
                      <a:r>
                        <a:rPr lang="en-US" sz="1800" kern="1200" dirty="0" smtClean="0">
                          <a:solidFill>
                            <a:schemeClr val="dk1"/>
                          </a:solidFill>
                          <a:effectLst/>
                          <a:latin typeface="+mn-lt"/>
                          <a:ea typeface="+mn-ea"/>
                          <a:cs typeface="+mn-cs"/>
                        </a:rPr>
                        <a:t>Preconception Peer Educator </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Pre-Perinatal Health Specialists</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Public Health Advisor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Public Health Aide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Public Service Aide</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Roving Listener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Social Determinants of Health Specialists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Social Worker Assistant</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Street Outreach Worker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Team Advocate, Level 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Trained Health Extension Workers</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Prevention Specialist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Program Coordinator</a:t>
                      </a:r>
                    </a:p>
                  </a:txBody>
                  <a:tcPr/>
                </a:tc>
                <a:tc>
                  <a:txBody>
                    <a:bodyPr/>
                    <a:lstStyle/>
                    <a:p>
                      <a:r>
                        <a:rPr lang="en-US" sz="1800" kern="1200" dirty="0" smtClean="0">
                          <a:solidFill>
                            <a:schemeClr val="dk1"/>
                          </a:solidFill>
                          <a:effectLst/>
                          <a:latin typeface="+mn-lt"/>
                          <a:ea typeface="+mn-ea"/>
                          <a:cs typeface="+mn-cs"/>
                        </a:rPr>
                        <a:t>Promotor</a:t>
                      </a:r>
                      <a:endParaRPr lang="en-US" dirty="0"/>
                    </a:p>
                  </a:txBody>
                  <a:tcPr/>
                </a:tc>
              </a:tr>
            </a:tbl>
          </a:graphicData>
        </a:graphic>
      </p:graphicFrame>
    </p:spTree>
    <p:extLst>
      <p:ext uri="{BB962C8B-B14F-4D97-AF65-F5344CB8AC3E}">
        <p14:creationId xmlns:p14="http://schemas.microsoft.com/office/powerpoint/2010/main" val="2316237928"/>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141456" y="609600"/>
            <a:ext cx="9905955" cy="969818"/>
          </a:xfrm>
        </p:spPr>
        <p:txBody>
          <a:bodyPr/>
          <a:lstStyle/>
          <a:p>
            <a:pPr algn="ctr"/>
            <a:r>
              <a:rPr lang="en-US" b="1" dirty="0" smtClean="0"/>
              <a:t>Community health worker funding</a:t>
            </a:r>
            <a:endParaRPr lang="en-US" b="1" dirty="0"/>
          </a:p>
        </p:txBody>
      </p:sp>
      <p:sp>
        <p:nvSpPr>
          <p:cNvPr id="7" name="Text Placeholder 6"/>
          <p:cNvSpPr>
            <a:spLocks noGrp="1"/>
          </p:cNvSpPr>
          <p:nvPr>
            <p:ph type="body" sz="half" idx="2"/>
          </p:nvPr>
        </p:nvSpPr>
        <p:spPr>
          <a:xfrm>
            <a:off x="1141410" y="1705233"/>
            <a:ext cx="9904459" cy="4085966"/>
          </a:xfrm>
        </p:spPr>
        <p:txBody>
          <a:bodyPr/>
          <a:lstStyle/>
          <a:p>
            <a:pPr marL="342900" indent="-342900">
              <a:buFont typeface="Arial" panose="020B0604020202020204" pitchFamily="34" charset="0"/>
              <a:buChar char="•"/>
            </a:pPr>
            <a:r>
              <a:rPr lang="en-US" sz="2400" u="sng" dirty="0">
                <a:hlinkClick r:id="rId2"/>
              </a:rPr>
              <a:t>http://www.nhchc.org/wp-content/uploads/2011/10/CHW-Policy-Brief.pdf</a:t>
            </a:r>
            <a:endParaRPr lang="en-US" sz="2400" dirty="0"/>
          </a:p>
          <a:p>
            <a:pPr marL="342900" indent="-342900">
              <a:buFont typeface="Arial" panose="020B0604020202020204" pitchFamily="34" charset="0"/>
              <a:buChar char="•"/>
            </a:pPr>
            <a:r>
              <a:rPr lang="en-US" sz="2400" u="sng" dirty="0">
                <a:hlinkClick r:id="rId3"/>
              </a:rPr>
              <a:t>http://www.healthreform.ct.gov/ohri/lib/ohri/sim/care_delivery_work_group/funding_chw_best_practices.pdf</a:t>
            </a:r>
            <a:endParaRPr lang="en-US" sz="2400" dirty="0"/>
          </a:p>
          <a:p>
            <a:pPr marL="342900" indent="-342900">
              <a:buFont typeface="Arial" panose="020B0604020202020204" pitchFamily="34" charset="0"/>
              <a:buChar char="•"/>
            </a:pPr>
            <a:r>
              <a:rPr lang="en-US" sz="2400" u="sng" dirty="0">
                <a:hlinkClick r:id="rId4"/>
              </a:rPr>
              <a:t>http://www.astho.org/Community-Health-Workers/Medicaid-Reimbursement-for-Community-Based-Prevention/</a:t>
            </a:r>
            <a:endParaRPr lang="en-US" sz="2400" dirty="0"/>
          </a:p>
          <a:p>
            <a:endParaRPr lang="en-US" dirty="0"/>
          </a:p>
        </p:txBody>
      </p:sp>
    </p:spTree>
    <p:extLst>
      <p:ext uri="{BB962C8B-B14F-4D97-AF65-F5344CB8AC3E}">
        <p14:creationId xmlns:p14="http://schemas.microsoft.com/office/powerpoint/2010/main" val="2113750679"/>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1456" y="609600"/>
            <a:ext cx="9905955" cy="1298028"/>
          </a:xfrm>
        </p:spPr>
        <p:txBody>
          <a:bodyPr>
            <a:normAutofit/>
          </a:bodyPr>
          <a:lstStyle/>
          <a:p>
            <a:pPr algn="ctr"/>
            <a:r>
              <a:rPr lang="en-US" sz="4000" dirty="0" smtClean="0"/>
              <a:t>Chw</a:t>
            </a:r>
            <a:r>
              <a:rPr lang="en-US" sz="2800" dirty="0" smtClean="0"/>
              <a:t>s</a:t>
            </a:r>
            <a:r>
              <a:rPr lang="en-US" sz="4000" dirty="0" smtClean="0"/>
              <a:t>: what do they do?</a:t>
            </a:r>
            <a:endParaRPr lang="en-US" sz="4000" dirty="0"/>
          </a:p>
        </p:txBody>
      </p:sp>
      <p:sp>
        <p:nvSpPr>
          <p:cNvPr id="7" name="Text Placeholder 6"/>
          <p:cNvSpPr>
            <a:spLocks noGrp="1"/>
          </p:cNvSpPr>
          <p:nvPr>
            <p:ph type="body" sz="half" idx="2"/>
          </p:nvPr>
        </p:nvSpPr>
        <p:spPr>
          <a:xfrm>
            <a:off x="1141456" y="1797269"/>
            <a:ext cx="9904459" cy="4619297"/>
          </a:xfrm>
        </p:spPr>
        <p:txBody>
          <a:bodyPr>
            <a:normAutofit/>
          </a:bodyPr>
          <a:lstStyle/>
          <a:p>
            <a:endParaRPr lang="en-US" sz="2800" dirty="0"/>
          </a:p>
          <a:p>
            <a:pPr algn="ctr"/>
            <a:r>
              <a:rPr lang="en-US" sz="2800" dirty="0"/>
              <a:t>CHWs are trusted members of the community who promote good health and nutrition among community residents. Their training and focus is on education and health system navigation rather than direct provision of health care services. </a:t>
            </a:r>
          </a:p>
          <a:p>
            <a:pPr algn="ctr"/>
            <a:r>
              <a:rPr lang="en-US" sz="2800" dirty="0"/>
              <a:t>CHWs may be known by a variety of titles, including community health advisor, lay health worker, community health </a:t>
            </a:r>
            <a:r>
              <a:rPr lang="en-US" sz="2800" dirty="0" smtClean="0"/>
              <a:t>representative, </a:t>
            </a:r>
            <a:r>
              <a:rPr lang="en-US" sz="2800" dirty="0"/>
              <a:t>promotora or </a:t>
            </a:r>
            <a:r>
              <a:rPr lang="en-US" sz="2800" dirty="0" smtClean="0"/>
              <a:t>promotores </a:t>
            </a:r>
            <a:r>
              <a:rPr lang="en-US" sz="2800" dirty="0"/>
              <a:t>de salud, or health coaches. </a:t>
            </a:r>
          </a:p>
        </p:txBody>
      </p:sp>
    </p:spTree>
    <p:extLst>
      <p:ext uri="{BB962C8B-B14F-4D97-AF65-F5344CB8AC3E}">
        <p14:creationId xmlns:p14="http://schemas.microsoft.com/office/powerpoint/2010/main" val="2062617313"/>
      </p:ext>
    </p:ext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1052945"/>
          </a:xfrm>
        </p:spPr>
        <p:txBody>
          <a:bodyPr>
            <a:noAutofit/>
          </a:bodyPr>
          <a:lstStyle/>
          <a:p>
            <a:pPr algn="ctr"/>
            <a:r>
              <a:rPr lang="en-US" sz="4000" dirty="0"/>
              <a:t/>
            </a:r>
            <a:br>
              <a:rPr lang="en-US" sz="4000" dirty="0"/>
            </a:br>
            <a:r>
              <a:rPr lang="en-US" sz="4000" b="1" i="1" dirty="0"/>
              <a:t>Stephen Klein Wellness Center</a:t>
            </a:r>
            <a:endParaRPr lang="en-US" sz="4000" dirty="0"/>
          </a:p>
        </p:txBody>
      </p:sp>
      <p:sp>
        <p:nvSpPr>
          <p:cNvPr id="3" name="Text Placeholder 2"/>
          <p:cNvSpPr>
            <a:spLocks noGrp="1"/>
          </p:cNvSpPr>
          <p:nvPr>
            <p:ph type="body" sz="half" idx="2"/>
          </p:nvPr>
        </p:nvSpPr>
        <p:spPr>
          <a:xfrm>
            <a:off x="1141410" y="1787237"/>
            <a:ext cx="9904459" cy="4627418"/>
          </a:xfrm>
        </p:spPr>
        <p:txBody>
          <a:bodyPr>
            <a:normAutofit/>
          </a:bodyPr>
          <a:lstStyle/>
          <a:p>
            <a:r>
              <a:rPr lang="en-US" dirty="0"/>
              <a:t>We love having community health workers at the Stephen Klein Wellness Center </a:t>
            </a:r>
            <a:r>
              <a:rPr lang="en-US" dirty="0" smtClean="0"/>
              <a:t>(SKWC)</a:t>
            </a:r>
            <a:r>
              <a:rPr lang="en-US" dirty="0"/>
              <a:t> and are fortunate to have two--one full-time and one part-time employee.</a:t>
            </a:r>
          </a:p>
          <a:p>
            <a:r>
              <a:rPr lang="en-US" dirty="0"/>
              <a:t> </a:t>
            </a:r>
          </a:p>
          <a:p>
            <a:r>
              <a:rPr lang="en-US" dirty="0"/>
              <a:t>Our community health workers are a bridge between the clinic and our patients and wider community, at large.  They each have their own panels of patients and are tasked to reach out to them-- to help engage and promote patients'  health and wellness.  Sometimes, this is a simple weekly "check-in" phone call.  Other times, it's a home visit with food from our emergency pantry.  Or, it's help to make follow-up clinical appointments and then transportation to that specialist's office with communication back to the referring </a:t>
            </a:r>
            <a:r>
              <a:rPr lang="en-US" dirty="0" smtClean="0"/>
              <a:t>SKWC </a:t>
            </a:r>
            <a:r>
              <a:rPr lang="en-US" dirty="0"/>
              <a:t>medical provider and nurses.  Our CHWs can be found comforting anxious patients during </a:t>
            </a:r>
            <a:r>
              <a:rPr lang="en-US" dirty="0" smtClean="0"/>
              <a:t>SKWC</a:t>
            </a:r>
            <a:r>
              <a:rPr lang="en-US" dirty="0"/>
              <a:t> dental appointments, engaging with individuals who simply walk in to our building and want to learn about our services, making reminder phone calls about our wellness programs or even helping vulnerable patients in our hospitality program with a shower and a sandwich.  No two days are ever the same!</a:t>
            </a:r>
          </a:p>
          <a:p>
            <a:endParaRPr lang="en-US" dirty="0"/>
          </a:p>
        </p:txBody>
      </p:sp>
    </p:spTree>
    <p:extLst>
      <p:ext uri="{BB962C8B-B14F-4D97-AF65-F5344CB8AC3E}">
        <p14:creationId xmlns:p14="http://schemas.microsoft.com/office/powerpoint/2010/main" val="3954735891"/>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526473"/>
          </a:xfrm>
        </p:spPr>
        <p:txBody>
          <a:bodyPr>
            <a:normAutofit fontScale="90000"/>
          </a:bodyPr>
          <a:lstStyle/>
          <a:p>
            <a:pPr algn="ctr"/>
            <a:r>
              <a:rPr lang="en-US" b="1" dirty="0" smtClean="0"/>
              <a:t>PA CHW Resources</a:t>
            </a:r>
            <a:endParaRPr lang="en-US" b="1" dirty="0"/>
          </a:p>
        </p:txBody>
      </p:sp>
      <p:sp>
        <p:nvSpPr>
          <p:cNvPr id="3" name="Text Placeholder 2"/>
          <p:cNvSpPr>
            <a:spLocks noGrp="1"/>
          </p:cNvSpPr>
          <p:nvPr>
            <p:ph type="body" sz="half" idx="2"/>
          </p:nvPr>
        </p:nvSpPr>
        <p:spPr>
          <a:xfrm>
            <a:off x="1390837" y="1149926"/>
            <a:ext cx="9904459" cy="5708074"/>
          </a:xfrm>
        </p:spPr>
        <p:txBody>
          <a:bodyPr>
            <a:normAutofit lnSpcReduction="10000"/>
          </a:bodyPr>
          <a:lstStyle/>
          <a:p>
            <a:r>
              <a:rPr lang="en-US" sz="1600" b="1" i="1" dirty="0" smtClean="0"/>
              <a:t>PA  Department  of Health</a:t>
            </a:r>
          </a:p>
          <a:p>
            <a:pPr marL="285750" indent="-285750">
              <a:buFont typeface="Arial" panose="020B0604020202020204" pitchFamily="34" charset="0"/>
              <a:buChar char="•"/>
            </a:pPr>
            <a:r>
              <a:rPr lang="en-US" sz="1600" dirty="0" smtClean="0">
                <a:hlinkClick r:id="rId2"/>
              </a:rPr>
              <a:t>www.nashp.org/wp-contentuploads/2015/05/pa_CHW_information_2_pages.pdf</a:t>
            </a:r>
            <a:r>
              <a:rPr lang="en-US" sz="1600" dirty="0" smtClean="0"/>
              <a:t> </a:t>
            </a:r>
          </a:p>
          <a:p>
            <a:r>
              <a:rPr lang="en-US" sz="1600" b="1" i="1" dirty="0" smtClean="0"/>
              <a:t>Stater </a:t>
            </a:r>
            <a:r>
              <a:rPr lang="en-US" sz="1600" b="1" i="1" dirty="0" err="1" smtClean="0"/>
              <a:t>Reforum</a:t>
            </a:r>
            <a:endParaRPr lang="en-US" sz="1600" b="1" i="1" dirty="0" smtClean="0"/>
          </a:p>
          <a:p>
            <a:pPr marL="285750" indent="-285750">
              <a:buFont typeface="Arial" panose="020B0604020202020204" pitchFamily="34" charset="0"/>
              <a:buChar char="•"/>
            </a:pPr>
            <a:r>
              <a:rPr lang="en-US" sz="1600" dirty="0"/>
              <a:t>www.staterereforum.org/state-community-health worker-models </a:t>
            </a:r>
            <a:endParaRPr lang="en-US" sz="1600" dirty="0" smtClean="0"/>
          </a:p>
          <a:p>
            <a:r>
              <a:rPr lang="en-US" sz="1600" b="1" i="1" dirty="0" smtClean="0"/>
              <a:t>PENN Center for Community Health Workers</a:t>
            </a:r>
          </a:p>
          <a:p>
            <a:pPr marL="285750" indent="-285750">
              <a:buFont typeface="Arial" panose="020B0604020202020204" pitchFamily="34" charset="0"/>
              <a:buChar char="•"/>
            </a:pPr>
            <a:r>
              <a:rPr lang="en-US" sz="1600" dirty="0" smtClean="0"/>
              <a:t>chw.upenn.edu </a:t>
            </a:r>
          </a:p>
          <a:p>
            <a:r>
              <a:rPr lang="en-US" sz="1600" b="1" i="1" dirty="0" smtClean="0"/>
              <a:t>Temple University – CSPCD</a:t>
            </a:r>
          </a:p>
          <a:p>
            <a:pPr marL="285750" indent="-285750">
              <a:buFont typeface="Arial" panose="020B0604020202020204" pitchFamily="34" charset="0"/>
              <a:buChar char="•"/>
            </a:pPr>
            <a:r>
              <a:rPr lang="en-US" sz="1600" dirty="0" smtClean="0">
                <a:hlinkClick r:id="rId3"/>
              </a:rPr>
              <a:t>https://cspcd.temple.edu/community-health-workers</a:t>
            </a:r>
            <a:endParaRPr lang="en-US" sz="1600" dirty="0" smtClean="0"/>
          </a:p>
          <a:p>
            <a:r>
              <a:rPr lang="en-US" sz="1600" b="1" i="1" dirty="0" smtClean="0"/>
              <a:t>PA AHEC</a:t>
            </a:r>
          </a:p>
          <a:p>
            <a:pPr marL="285750" indent="-285750">
              <a:buFont typeface="Arial" panose="020B0604020202020204" pitchFamily="34" charset="0"/>
              <a:buChar char="•"/>
            </a:pPr>
            <a:r>
              <a:rPr lang="en-US" sz="1600" dirty="0" smtClean="0">
                <a:hlinkClick r:id="rId4"/>
              </a:rPr>
              <a:t>http://www.ecpaahec.org/CHWTrainingOverview.htm</a:t>
            </a:r>
            <a:endParaRPr lang="en-US" sz="1600" dirty="0" smtClean="0"/>
          </a:p>
          <a:p>
            <a:r>
              <a:rPr lang="en-US" sz="1600" b="1" i="1" dirty="0" smtClean="0"/>
              <a:t>Rural Health Information HUB</a:t>
            </a:r>
          </a:p>
          <a:p>
            <a:pPr marL="285750" indent="-285750">
              <a:buFont typeface="Arial" panose="020B0604020202020204" pitchFamily="34" charset="0"/>
              <a:buChar char="•"/>
            </a:pPr>
            <a:r>
              <a:rPr lang="en-US" sz="1600" dirty="0" smtClean="0">
                <a:hlinkClick r:id="rId5"/>
              </a:rPr>
              <a:t>https://ruralhealthinfo.org/community-health/community-health-workers/3/certification</a:t>
            </a:r>
            <a:endParaRPr lang="en-US" sz="1600" dirty="0" smtClean="0"/>
          </a:p>
          <a:p>
            <a:r>
              <a:rPr lang="en-US" sz="1600" b="1" i="1" dirty="0" smtClean="0"/>
              <a:t>District 1199C Training &amp; Upgrading Fund</a:t>
            </a:r>
          </a:p>
          <a:p>
            <a:pPr marL="285750" indent="-285750">
              <a:buFont typeface="Arial" panose="020B0604020202020204" pitchFamily="34" charset="0"/>
              <a:buChar char="•"/>
            </a:pPr>
            <a:r>
              <a:rPr lang="en-US" sz="1600" dirty="0"/>
              <a:t>www.</a:t>
            </a:r>
            <a:r>
              <a:rPr lang="en-US" sz="1600" b="1" dirty="0"/>
              <a:t>1199ctraining</a:t>
            </a:r>
            <a:r>
              <a:rPr lang="en-US" sz="1600" dirty="0"/>
              <a:t>.org</a:t>
            </a:r>
            <a:endParaRPr lang="en-US" sz="1600" dirty="0" smtClean="0"/>
          </a:p>
          <a:p>
            <a:endParaRPr lang="en-US" dirty="0"/>
          </a:p>
        </p:txBody>
      </p:sp>
    </p:spTree>
    <p:extLst>
      <p:ext uri="{BB962C8B-B14F-4D97-AF65-F5344CB8AC3E}">
        <p14:creationId xmlns:p14="http://schemas.microsoft.com/office/powerpoint/2010/main" val="2000081610"/>
      </p:ext>
    </p:extLst>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6705" y="609600"/>
            <a:ext cx="3856037" cy="2161309"/>
          </a:xfrm>
        </p:spPr>
        <p:txBody>
          <a:bodyPr>
            <a:normAutofit/>
          </a:bodyPr>
          <a:lstStyle/>
          <a:p>
            <a:pPr algn="ctr"/>
            <a:r>
              <a:rPr lang="en-US" sz="4800" b="1" dirty="0" smtClean="0"/>
              <a:t>Community health workers</a:t>
            </a:r>
            <a:endParaRPr lang="en-US" sz="4800" b="1" dirty="0"/>
          </a:p>
        </p:txBody>
      </p:sp>
      <p:sp>
        <p:nvSpPr>
          <p:cNvPr id="6" name="Text Placeholder 5"/>
          <p:cNvSpPr>
            <a:spLocks noGrp="1"/>
          </p:cNvSpPr>
          <p:nvPr>
            <p:ph type="body" sz="half" idx="2"/>
          </p:nvPr>
        </p:nvSpPr>
        <p:spPr>
          <a:xfrm>
            <a:off x="1146705" y="3948544"/>
            <a:ext cx="3856037" cy="1842655"/>
          </a:xfrm>
        </p:spPr>
        <p:txBody>
          <a:bodyPr>
            <a:normAutofit/>
          </a:bodyPr>
          <a:lstStyle/>
          <a:p>
            <a:pPr algn="ctr"/>
            <a:r>
              <a:rPr lang="en-US" sz="2000" i="1" dirty="0"/>
              <a:t>are members of a </a:t>
            </a:r>
            <a:r>
              <a:rPr lang="en-US" sz="2000" b="1" i="1" dirty="0"/>
              <a:t>community</a:t>
            </a:r>
            <a:r>
              <a:rPr lang="en-US" sz="2000" i="1" dirty="0"/>
              <a:t> who are chosen by </a:t>
            </a:r>
            <a:r>
              <a:rPr lang="en-US" sz="2000" b="1" i="1" dirty="0"/>
              <a:t>community</a:t>
            </a:r>
            <a:r>
              <a:rPr lang="en-US" sz="2000" i="1" dirty="0"/>
              <a:t> members or organizations to provide basic </a:t>
            </a:r>
            <a:r>
              <a:rPr lang="en-US" sz="2000" b="1" i="1" dirty="0"/>
              <a:t>health</a:t>
            </a:r>
            <a:r>
              <a:rPr lang="en-US" sz="2000" i="1" dirty="0"/>
              <a:t> and medical care to their </a:t>
            </a:r>
            <a:r>
              <a:rPr lang="en-US" sz="2000" b="1" i="1" dirty="0"/>
              <a:t>community</a:t>
            </a:r>
            <a:endParaRPr lang="en-US" sz="2000" i="1" dirty="0"/>
          </a:p>
        </p:txBody>
      </p:sp>
      <p:pic>
        <p:nvPicPr>
          <p:cNvPr id="7" name="irc_mi" descr="http://nursing.advanceweb.com/SharedResources/Images/2015/091415/NW_Cultural_300x.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280454" y="609600"/>
            <a:ext cx="6013621" cy="5181599"/>
          </a:xfrm>
          <a:prstGeom prst="rect">
            <a:avLst/>
          </a:prstGeom>
          <a:noFill/>
          <a:ln>
            <a:noFill/>
          </a:ln>
        </p:spPr>
      </p:pic>
    </p:spTree>
    <p:extLst>
      <p:ext uri="{BB962C8B-B14F-4D97-AF65-F5344CB8AC3E}">
        <p14:creationId xmlns:p14="http://schemas.microsoft.com/office/powerpoint/2010/main" val="4061707693"/>
      </p:ext>
    </p:extLst>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1079157"/>
          </a:xfrm>
        </p:spPr>
        <p:txBody>
          <a:bodyPr/>
          <a:lstStyle/>
          <a:p>
            <a:pPr algn="ctr"/>
            <a:r>
              <a:rPr lang="en-US" dirty="0" smtClean="0"/>
              <a:t>WHY CHW’s</a:t>
            </a:r>
            <a:endParaRPr lang="en-US" dirty="0"/>
          </a:p>
        </p:txBody>
      </p:sp>
      <p:sp>
        <p:nvSpPr>
          <p:cNvPr id="3" name="Text Placeholder 2"/>
          <p:cNvSpPr>
            <a:spLocks noGrp="1"/>
          </p:cNvSpPr>
          <p:nvPr>
            <p:ph type="body" sz="half" idx="2"/>
          </p:nvPr>
        </p:nvSpPr>
        <p:spPr>
          <a:xfrm>
            <a:off x="1223788" y="1878227"/>
            <a:ext cx="9904459" cy="4399005"/>
          </a:xfrm>
        </p:spPr>
        <p:txBody>
          <a:bodyPr/>
          <a:lstStyle/>
          <a:p>
            <a:r>
              <a:rPr lang="en-US" sz="2000" dirty="0"/>
              <a:t>Market evolution from fee-for-service to a risk-based, fee-for-value, payment model is requiring a redesign of the tradition health care labor model</a:t>
            </a:r>
            <a:r>
              <a:rPr lang="en-US" sz="2000" dirty="0" smtClean="0"/>
              <a:t>.</a:t>
            </a:r>
          </a:p>
          <a:p>
            <a:endParaRPr lang="en-US" sz="2000" dirty="0"/>
          </a:p>
          <a:p>
            <a:pPr marL="285750" lvl="0" indent="-285750">
              <a:buFont typeface="Arial" panose="020B0604020202020204" pitchFamily="34" charset="0"/>
              <a:buChar char="•"/>
            </a:pPr>
            <a:r>
              <a:rPr lang="en-US" sz="2000" i="1" dirty="0"/>
              <a:t>CHWs can improve health care access and quality, while reducing cost and community disparities. Such roles can amplify the value of clinical roles, by allowing clinicians to each perform toward the top of their own skill ranges, while ensuring efficient relationship building and care coordination. Improved health outcomes and increased patient engagement/satisfaction should also result.  While lower cost than typical clinical roles, the roles pay a living wage and, if effectively embedded in health systems, can provide rewarding career paths that produce long-term, fully engaged employees.</a:t>
            </a:r>
          </a:p>
          <a:p>
            <a:endParaRPr lang="en-US" dirty="0"/>
          </a:p>
        </p:txBody>
      </p:sp>
    </p:spTree>
    <p:extLst>
      <p:ext uri="{BB962C8B-B14F-4D97-AF65-F5344CB8AC3E}">
        <p14:creationId xmlns:p14="http://schemas.microsoft.com/office/powerpoint/2010/main" val="2996135072"/>
      </p:ext>
    </p:extLst>
  </p:cSld>
  <p:clrMapOvr>
    <a:masterClrMapping/>
  </p:clrMapOvr>
  <p:transition spd="slow">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41456" y="609600"/>
            <a:ext cx="9905955" cy="1298028"/>
          </a:xfrm>
        </p:spPr>
        <p:txBody>
          <a:bodyPr>
            <a:normAutofit/>
          </a:bodyPr>
          <a:lstStyle/>
          <a:p>
            <a:pPr algn="ctr"/>
            <a:r>
              <a:rPr lang="en-US" sz="4000" b="1" dirty="0" smtClean="0"/>
              <a:t>Roles of the CHW</a:t>
            </a:r>
            <a:endParaRPr lang="en-US" sz="4000" b="1" dirty="0"/>
          </a:p>
        </p:txBody>
      </p:sp>
      <p:sp>
        <p:nvSpPr>
          <p:cNvPr id="7" name="Text Placeholder 6"/>
          <p:cNvSpPr>
            <a:spLocks noGrp="1"/>
          </p:cNvSpPr>
          <p:nvPr>
            <p:ph type="body" sz="half" idx="2"/>
          </p:nvPr>
        </p:nvSpPr>
        <p:spPr>
          <a:xfrm>
            <a:off x="1141456" y="1797269"/>
            <a:ext cx="9904459" cy="4619297"/>
          </a:xfrm>
        </p:spPr>
        <p:txBody>
          <a:bodyPr>
            <a:normAutofit fontScale="77500" lnSpcReduction="20000"/>
          </a:bodyPr>
          <a:lstStyle/>
          <a:p>
            <a:pPr marL="457200" indent="-457200">
              <a:buFont typeface="Arial" panose="020B0604020202020204" pitchFamily="34" charset="0"/>
              <a:buChar char="•"/>
            </a:pPr>
            <a:r>
              <a:rPr lang="en-US" sz="2800" dirty="0"/>
              <a:t>Creating connections between vulnerable populations and healthcare systems</a:t>
            </a:r>
          </a:p>
          <a:p>
            <a:pPr marL="457200" indent="-457200">
              <a:buFont typeface="Arial" panose="020B0604020202020204" pitchFamily="34" charset="0"/>
              <a:buChar char="•"/>
            </a:pPr>
            <a:r>
              <a:rPr lang="en-US" sz="2800" dirty="0"/>
              <a:t>Managing care and care transitions for vulnerable populations</a:t>
            </a:r>
          </a:p>
          <a:p>
            <a:pPr marL="457200" indent="-457200">
              <a:buFont typeface="Arial" panose="020B0604020202020204" pitchFamily="34" charset="0"/>
              <a:buChar char="•"/>
            </a:pPr>
            <a:r>
              <a:rPr lang="en-US" sz="2800" dirty="0"/>
              <a:t>Determining eligibility and enrolling individuals into health insurance plans</a:t>
            </a:r>
          </a:p>
          <a:p>
            <a:pPr marL="457200" indent="-457200">
              <a:buFont typeface="Arial" panose="020B0604020202020204" pitchFamily="34" charset="0"/>
              <a:buChar char="•"/>
            </a:pPr>
            <a:r>
              <a:rPr lang="en-US" sz="2800" dirty="0"/>
              <a:t>Ensuring cultural competence among healthcare professionals serving vulnerable populations</a:t>
            </a:r>
          </a:p>
          <a:p>
            <a:pPr marL="457200" indent="-457200">
              <a:buFont typeface="Arial" panose="020B0604020202020204" pitchFamily="34" charset="0"/>
              <a:buChar char="•"/>
            </a:pPr>
            <a:r>
              <a:rPr lang="en-US" sz="2800" dirty="0"/>
              <a:t>Providing culturally appropriate health education on topics related to chronic disease prevention, physical activity and nutrition</a:t>
            </a:r>
          </a:p>
          <a:p>
            <a:pPr marL="457200" indent="-457200">
              <a:buFont typeface="Arial" panose="020B0604020202020204" pitchFamily="34" charset="0"/>
              <a:buChar char="•"/>
            </a:pPr>
            <a:r>
              <a:rPr lang="en-US" sz="2800" dirty="0"/>
              <a:t>Advocating for underserved individuals to receive appropriate services</a:t>
            </a:r>
          </a:p>
          <a:p>
            <a:pPr marL="457200" indent="-457200">
              <a:buFont typeface="Arial" panose="020B0604020202020204" pitchFamily="34" charset="0"/>
              <a:buChar char="•"/>
            </a:pPr>
            <a:r>
              <a:rPr lang="en-US" sz="2800" dirty="0"/>
              <a:t>Providing informal counseling</a:t>
            </a:r>
          </a:p>
          <a:p>
            <a:pPr marL="457200" indent="-457200">
              <a:buFont typeface="Arial" panose="020B0604020202020204" pitchFamily="34" charset="0"/>
              <a:buChar char="•"/>
            </a:pPr>
            <a:r>
              <a:rPr lang="en-US" sz="2800" dirty="0"/>
              <a:t>Building capacity to address health </a:t>
            </a:r>
            <a:r>
              <a:rPr lang="en-US" sz="2800" dirty="0" smtClean="0"/>
              <a:t>issues</a:t>
            </a:r>
            <a:endParaRPr lang="en-US" sz="2800" dirty="0"/>
          </a:p>
        </p:txBody>
      </p:sp>
    </p:spTree>
    <p:extLst>
      <p:ext uri="{BB962C8B-B14F-4D97-AF65-F5344CB8AC3E}">
        <p14:creationId xmlns:p14="http://schemas.microsoft.com/office/powerpoint/2010/main" val="2446871087"/>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Services Provided by CHW’s</a:t>
            </a:r>
            <a:endParaRPr lang="en-US" b="1" dirty="0"/>
          </a:p>
        </p:txBody>
      </p:sp>
      <p:sp>
        <p:nvSpPr>
          <p:cNvPr id="5" name="Text Placeholder 4"/>
          <p:cNvSpPr>
            <a:spLocks noGrp="1"/>
          </p:cNvSpPr>
          <p:nvPr>
            <p:ph type="body" idx="1"/>
          </p:nvPr>
        </p:nvSpPr>
        <p:spPr/>
        <p:txBody>
          <a:bodyPr/>
          <a:lstStyle/>
          <a:p>
            <a:pPr algn="ctr"/>
            <a:r>
              <a:rPr lang="en-US" dirty="0" smtClean="0"/>
              <a:t>Advocacy		</a:t>
            </a:r>
            <a:endParaRPr lang="en-US" dirty="0"/>
          </a:p>
        </p:txBody>
      </p:sp>
      <p:sp>
        <p:nvSpPr>
          <p:cNvPr id="13" name="AutoShape 6" descr="Image result for community health workers advocacy"/>
          <p:cNvSpPr>
            <a:spLocks noGrp="1" noChangeAspect="1" noChangeArrowheads="1"/>
          </p:cNvSpPr>
          <p:nvPr>
            <p:ph type="body" sz="half" idx="15"/>
          </p:nvPr>
        </p:nvSpPr>
        <p:spPr bwMode="auto">
          <a:xfrm>
            <a:off x="2449327" y="7109828"/>
            <a:ext cx="1102618" cy="243093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Text Placeholder 5"/>
          <p:cNvSpPr>
            <a:spLocks noGrp="1"/>
          </p:cNvSpPr>
          <p:nvPr>
            <p:ph type="body" sz="quarter" idx="3"/>
          </p:nvPr>
        </p:nvSpPr>
        <p:spPr/>
        <p:txBody>
          <a:bodyPr/>
          <a:lstStyle/>
          <a:p>
            <a:pPr algn="ctr"/>
            <a:r>
              <a:rPr lang="en-US" dirty="0" smtClean="0"/>
              <a:t>Outreach</a:t>
            </a:r>
            <a:endParaRPr lang="en-US" dirty="0"/>
          </a:p>
        </p:txBody>
      </p:sp>
      <p:sp>
        <p:nvSpPr>
          <p:cNvPr id="9" name="Text Placeholder 8"/>
          <p:cNvSpPr>
            <a:spLocks noGrp="1"/>
          </p:cNvSpPr>
          <p:nvPr>
            <p:ph type="body" sz="half" idx="16"/>
          </p:nvPr>
        </p:nvSpPr>
        <p:spPr>
          <a:xfrm>
            <a:off x="4491600" y="3360261"/>
            <a:ext cx="3207551" cy="2430937"/>
          </a:xfrm>
        </p:spPr>
        <p:txBody>
          <a:bodyPr/>
          <a:lstStyle/>
          <a:p>
            <a:endParaRPr lang="en-US" dirty="0"/>
          </a:p>
        </p:txBody>
      </p:sp>
      <p:sp>
        <p:nvSpPr>
          <p:cNvPr id="7" name="Text Placeholder 6"/>
          <p:cNvSpPr>
            <a:spLocks noGrp="1"/>
          </p:cNvSpPr>
          <p:nvPr>
            <p:ph type="body" sz="quarter" idx="13"/>
          </p:nvPr>
        </p:nvSpPr>
        <p:spPr/>
        <p:txBody>
          <a:bodyPr/>
          <a:lstStyle/>
          <a:p>
            <a:pPr algn="ctr"/>
            <a:r>
              <a:rPr lang="en-US" dirty="0" smtClean="0"/>
              <a:t>education</a:t>
            </a:r>
            <a:endParaRPr lang="en-US" dirty="0"/>
          </a:p>
        </p:txBody>
      </p:sp>
      <p:sp>
        <p:nvSpPr>
          <p:cNvPr id="10" name="Text Placeholder 9"/>
          <p:cNvSpPr>
            <a:spLocks noGrp="1"/>
          </p:cNvSpPr>
          <p:nvPr>
            <p:ph type="body" sz="half" idx="17"/>
          </p:nvPr>
        </p:nvSpPr>
        <p:spPr/>
        <p:txBody>
          <a:bodyPr/>
          <a:lstStyle/>
          <a:p>
            <a:endParaRPr lang="en-US" dirty="0"/>
          </a:p>
        </p:txBody>
      </p:sp>
      <p:pic>
        <p:nvPicPr>
          <p:cNvPr id="15" name="Picture 14"/>
          <p:cNvPicPr>
            <a:picLocks noChangeAspect="1"/>
          </p:cNvPicPr>
          <p:nvPr/>
        </p:nvPicPr>
        <p:blipFill>
          <a:blip r:embed="rId2"/>
          <a:stretch>
            <a:fillRect/>
          </a:stretch>
        </p:blipFill>
        <p:spPr>
          <a:xfrm>
            <a:off x="4491600" y="3360261"/>
            <a:ext cx="3230717" cy="2430937"/>
          </a:xfrm>
          <a:prstGeom prst="rect">
            <a:avLst/>
          </a:prstGeom>
        </p:spPr>
      </p:pic>
      <p:pic>
        <p:nvPicPr>
          <p:cNvPr id="4104" name="Picture 8" descr="https://publichealth.arizona.edu/sites/publichealth.arizona.edu/files/news/images/Holding%20Hands_MP90040745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3300" y="3360262"/>
            <a:ext cx="3578175" cy="2430937"/>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descr="https://www.ruralhealthinfo.org/rural-monitor/wp-content/uploads/2010/11/keila-gonzalez.png"/>
          <p:cNvPicPr/>
          <p:nvPr/>
        </p:nvPicPr>
        <p:blipFill>
          <a:blip r:embed="rId4">
            <a:extLst>
              <a:ext uri="{28A0092B-C50C-407E-A947-70E740481C1C}">
                <a14:useLocalDpi xmlns:a14="http://schemas.microsoft.com/office/drawing/2010/main" val="0"/>
              </a:ext>
            </a:extLst>
          </a:blip>
          <a:srcRect/>
          <a:stretch>
            <a:fillRect/>
          </a:stretch>
        </p:blipFill>
        <p:spPr bwMode="auto">
          <a:xfrm>
            <a:off x="7852442" y="3360261"/>
            <a:ext cx="3194968" cy="2430937"/>
          </a:xfrm>
          <a:prstGeom prst="rect">
            <a:avLst/>
          </a:prstGeom>
          <a:noFill/>
          <a:ln>
            <a:noFill/>
          </a:ln>
        </p:spPr>
      </p:pic>
    </p:spTree>
    <p:extLst>
      <p:ext uri="{BB962C8B-B14F-4D97-AF65-F5344CB8AC3E}">
        <p14:creationId xmlns:p14="http://schemas.microsoft.com/office/powerpoint/2010/main" val="147850630"/>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141456" y="609601"/>
            <a:ext cx="9905955" cy="803564"/>
          </a:xfrm>
        </p:spPr>
        <p:txBody>
          <a:bodyPr/>
          <a:lstStyle/>
          <a:p>
            <a:pPr algn="ctr"/>
            <a:r>
              <a:rPr lang="en-US" b="1" dirty="0" smtClean="0"/>
              <a:t>WHO HIRES CHW’S</a:t>
            </a:r>
            <a:endParaRPr lang="en-US" b="1" dirty="0"/>
          </a:p>
        </p:txBody>
      </p:sp>
      <p:sp>
        <p:nvSpPr>
          <p:cNvPr id="10" name="Text Placeholder 9"/>
          <p:cNvSpPr>
            <a:spLocks noGrp="1"/>
          </p:cNvSpPr>
          <p:nvPr>
            <p:ph type="body" sz="half" idx="2"/>
          </p:nvPr>
        </p:nvSpPr>
        <p:spPr>
          <a:xfrm>
            <a:off x="1141410" y="1413165"/>
            <a:ext cx="9904459" cy="4378033"/>
          </a:xfrm>
        </p:spPr>
        <p:txBody>
          <a:bodyPr>
            <a:normAutofit fontScale="92500" lnSpcReduction="20000"/>
          </a:bodyPr>
          <a:lstStyle/>
          <a:p>
            <a:r>
              <a:rPr lang="en-US" dirty="0" smtClean="0"/>
              <a:t>Community Health Workers work in a wide variety of organizational settings. CHW’s are employed by many non-profits and community based organizations, including healthcare facilities, e.g.: acute care, physicians practices, Federally Qualified Health Centers, government agencies, schools and community agencies. There are many types of CHW positions; they may work in an office or call center environment, but often carry out their roles where people live, work, worship and go to school. </a:t>
            </a:r>
          </a:p>
          <a:p>
            <a:r>
              <a:rPr lang="en-US" b="1" dirty="0" smtClean="0"/>
              <a:t>The principle reasons employers have CHWs are: </a:t>
            </a:r>
          </a:p>
          <a:p>
            <a:pPr marL="285750" indent="-285750">
              <a:buFont typeface="Arial" panose="020B0604020202020204" pitchFamily="34" charset="0"/>
              <a:buChar char="•"/>
            </a:pPr>
            <a:r>
              <a:rPr lang="en-US" i="1" dirty="0" smtClean="0"/>
              <a:t>To reduce hospital admissions</a:t>
            </a:r>
          </a:p>
          <a:p>
            <a:pPr marL="285750" indent="-285750">
              <a:buFont typeface="Arial" panose="020B0604020202020204" pitchFamily="34" charset="0"/>
              <a:buChar char="•"/>
            </a:pPr>
            <a:r>
              <a:rPr lang="en-US" i="1" dirty="0" smtClean="0"/>
              <a:t>To help patients manage chronic conditions</a:t>
            </a:r>
          </a:p>
          <a:p>
            <a:r>
              <a:rPr lang="en-US" b="1" dirty="0" smtClean="0"/>
              <a:t>Many responsibilities reported by employers for CHWs:</a:t>
            </a:r>
          </a:p>
          <a:p>
            <a:pPr marL="285750" indent="-285750">
              <a:buFont typeface="Arial" panose="020B0604020202020204" pitchFamily="34" charset="0"/>
              <a:buChar char="•"/>
            </a:pPr>
            <a:r>
              <a:rPr lang="en-US" i="1" dirty="0" smtClean="0"/>
              <a:t>Patient Navigation</a:t>
            </a:r>
          </a:p>
          <a:p>
            <a:pPr marL="285750" indent="-285750">
              <a:buFont typeface="Arial" panose="020B0604020202020204" pitchFamily="34" charset="0"/>
              <a:buChar char="•"/>
            </a:pPr>
            <a:r>
              <a:rPr lang="en-US" i="1" dirty="0" smtClean="0"/>
              <a:t>Health Education</a:t>
            </a:r>
          </a:p>
          <a:p>
            <a:pPr marL="285750" indent="-285750">
              <a:buFont typeface="Arial" panose="020B0604020202020204" pitchFamily="34" charset="0"/>
              <a:buChar char="•"/>
            </a:pPr>
            <a:r>
              <a:rPr lang="en-US" i="1" dirty="0" smtClean="0"/>
              <a:t>Connecting patients to health and social services</a:t>
            </a:r>
            <a:endParaRPr lang="en-US" i="1" dirty="0"/>
          </a:p>
        </p:txBody>
      </p:sp>
    </p:spTree>
    <p:extLst>
      <p:ext uri="{BB962C8B-B14F-4D97-AF65-F5344CB8AC3E}">
        <p14:creationId xmlns:p14="http://schemas.microsoft.com/office/powerpoint/2010/main" val="1310113947"/>
      </p:ext>
    </p:extLst>
  </p:cSld>
  <p:clrMapOvr>
    <a:masterClrMapping/>
  </p:clrMapOvr>
  <p:transition advClick="0" advTm="1000">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972446750"/>
              </p:ext>
            </p:extLst>
          </p:nvPr>
        </p:nvGraphicFramePr>
        <p:xfrm>
          <a:off x="922713" y="719666"/>
          <a:ext cx="10897985" cy="5822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5369229"/>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141456" y="609600"/>
            <a:ext cx="9905955" cy="706582"/>
          </a:xfrm>
        </p:spPr>
        <p:txBody>
          <a:bodyPr>
            <a:normAutofit/>
          </a:bodyPr>
          <a:lstStyle/>
          <a:p>
            <a:pPr algn="ctr"/>
            <a:r>
              <a:rPr lang="en-US" b="1" dirty="0" smtClean="0"/>
              <a:t>CHW core competencies</a:t>
            </a:r>
            <a:endParaRPr lang="en-US" b="1" dirty="0"/>
          </a:p>
        </p:txBody>
      </p:sp>
      <p:sp>
        <p:nvSpPr>
          <p:cNvPr id="6" name="Text Placeholder 5"/>
          <p:cNvSpPr>
            <a:spLocks noGrp="1"/>
          </p:cNvSpPr>
          <p:nvPr>
            <p:ph type="body" sz="half" idx="2"/>
          </p:nvPr>
        </p:nvSpPr>
        <p:spPr>
          <a:xfrm>
            <a:off x="1141410" y="1205344"/>
            <a:ext cx="9904459" cy="7024255"/>
          </a:xfrm>
        </p:spPr>
        <p:txBody>
          <a:bodyPr>
            <a:normAutofit/>
          </a:bodyPr>
          <a:lstStyle/>
          <a:p>
            <a:endParaRPr lang="en-US" b="1" dirty="0" smtClean="0"/>
          </a:p>
          <a:p>
            <a:r>
              <a:rPr lang="en-US" b="1" dirty="0" smtClean="0"/>
              <a:t>CHW training programs teach a range of skills to prepare individuals</a:t>
            </a:r>
          </a:p>
          <a:p>
            <a:pPr marL="342900" indent="-342900">
              <a:buFont typeface="+mj-lt"/>
              <a:buAutoNum type="arabicPeriod"/>
            </a:pPr>
            <a:r>
              <a:rPr lang="en-US" sz="1600" i="1" dirty="0"/>
              <a:t>E</a:t>
            </a:r>
            <a:r>
              <a:rPr lang="en-US" sz="1600" i="1" dirty="0" smtClean="0"/>
              <a:t>ngage and work with patients and clients</a:t>
            </a:r>
          </a:p>
          <a:p>
            <a:pPr marL="342900" indent="-342900">
              <a:buFont typeface="+mj-lt"/>
              <a:buAutoNum type="arabicPeriod"/>
            </a:pPr>
            <a:r>
              <a:rPr lang="en-US" sz="1600" i="1" dirty="0" smtClean="0"/>
              <a:t>Understand, engage and work within healthcare environments and systems.</a:t>
            </a:r>
          </a:p>
          <a:p>
            <a:r>
              <a:rPr lang="en-US" b="1" dirty="0" smtClean="0"/>
              <a:t>In PA competencies include the following:</a:t>
            </a:r>
          </a:p>
          <a:p>
            <a:pPr marL="285750" indent="-285750">
              <a:buFont typeface="Arial" panose="020B0604020202020204" pitchFamily="34" charset="0"/>
              <a:buChar char="•"/>
            </a:pPr>
            <a:r>
              <a:rPr lang="en-US" sz="1400" i="1" dirty="0" smtClean="0"/>
              <a:t>Communication and interpersonal skills</a:t>
            </a:r>
          </a:p>
          <a:p>
            <a:pPr marL="285750" indent="-285750">
              <a:buFont typeface="Arial" panose="020B0604020202020204" pitchFamily="34" charset="0"/>
              <a:buChar char="•"/>
            </a:pPr>
            <a:r>
              <a:rPr lang="en-US" sz="1400" i="1" dirty="0" smtClean="0"/>
              <a:t>Motivational interviewing.</a:t>
            </a:r>
          </a:p>
          <a:p>
            <a:pPr marL="285750" indent="-285750">
              <a:buFont typeface="Arial" panose="020B0604020202020204" pitchFamily="34" charset="0"/>
              <a:buChar char="•"/>
            </a:pPr>
            <a:r>
              <a:rPr lang="en-US" sz="1400" i="1" dirty="0" smtClean="0"/>
              <a:t>Knowledge of community specific health issues and social service systems</a:t>
            </a:r>
          </a:p>
          <a:p>
            <a:pPr marL="285750" indent="-285750">
              <a:buFont typeface="Arial" panose="020B0604020202020204" pitchFamily="34" charset="0"/>
              <a:buChar char="•"/>
            </a:pPr>
            <a:r>
              <a:rPr lang="en-US" sz="1400" i="1" dirty="0" smtClean="0"/>
              <a:t>Teamwork: working in a healthcare team</a:t>
            </a:r>
          </a:p>
          <a:p>
            <a:pPr marL="285750" indent="-285750">
              <a:buFont typeface="Arial" panose="020B0604020202020204" pitchFamily="34" charset="0"/>
              <a:buChar char="•"/>
            </a:pPr>
            <a:r>
              <a:rPr lang="en-US" sz="1400" i="1" dirty="0" smtClean="0">
                <a:solidFill>
                  <a:srgbClr val="FF0000"/>
                </a:solidFill>
              </a:rPr>
              <a:t>Cultural competency</a:t>
            </a:r>
          </a:p>
          <a:p>
            <a:pPr marL="285750" indent="-285750">
              <a:buFont typeface="Arial" panose="020B0604020202020204" pitchFamily="34" charset="0"/>
              <a:buChar char="•"/>
            </a:pPr>
            <a:r>
              <a:rPr lang="en-US" sz="1400" i="1" dirty="0" smtClean="0">
                <a:solidFill>
                  <a:srgbClr val="FF0000"/>
                </a:solidFill>
              </a:rPr>
              <a:t>Community resources  and Asset Mapping</a:t>
            </a:r>
          </a:p>
          <a:p>
            <a:pPr marL="285750" indent="-285750">
              <a:buFont typeface="Arial" panose="020B0604020202020204" pitchFamily="34" charset="0"/>
              <a:buChar char="•"/>
            </a:pPr>
            <a:r>
              <a:rPr lang="en-US" sz="1400" i="1" dirty="0" smtClean="0"/>
              <a:t>Advocacy &amp; Teaching skills </a:t>
            </a:r>
          </a:p>
          <a:p>
            <a:pPr marL="285750" indent="-285750">
              <a:buFont typeface="Arial" panose="020B0604020202020204" pitchFamily="34" charset="0"/>
              <a:buChar char="•"/>
            </a:pPr>
            <a:r>
              <a:rPr lang="en-US" sz="1400" i="1" dirty="0" smtClean="0">
                <a:solidFill>
                  <a:srgbClr val="FF0000"/>
                </a:solidFill>
              </a:rPr>
              <a:t>Medical terminology and healthcare systems</a:t>
            </a:r>
          </a:p>
          <a:p>
            <a:r>
              <a:rPr lang="en-US" sz="1400" i="1" dirty="0" smtClean="0"/>
              <a:t>	*Note: Data Collection &amp; Documentation are integral components as well.</a:t>
            </a:r>
          </a:p>
          <a:p>
            <a:pPr marL="285750" indent="-285750">
              <a:buFont typeface="Arial" panose="020B0604020202020204" pitchFamily="34" charset="0"/>
              <a:buChar char="•"/>
            </a:pPr>
            <a:endParaRPr lang="en-US" b="1" dirty="0" smtClean="0"/>
          </a:p>
          <a:p>
            <a:endParaRPr lang="en-US" dirty="0" smtClean="0"/>
          </a:p>
          <a:p>
            <a:pPr marL="342900" indent="-342900">
              <a:buFont typeface="+mj-lt"/>
              <a:buAutoNum type="arabicPeriod"/>
            </a:pPr>
            <a:endParaRPr lang="en-US" dirty="0"/>
          </a:p>
        </p:txBody>
      </p:sp>
    </p:spTree>
    <p:extLst>
      <p:ext uri="{BB962C8B-B14F-4D97-AF65-F5344CB8AC3E}">
        <p14:creationId xmlns:p14="http://schemas.microsoft.com/office/powerpoint/2010/main" val="1439523139"/>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Core Competencies</a:t>
            </a:r>
            <a:br>
              <a:rPr lang="en-US" b="1" dirty="0" smtClean="0"/>
            </a:br>
            <a:r>
              <a:rPr lang="en-US" b="1" dirty="0" smtClean="0"/>
              <a:t> for </a:t>
            </a:r>
            <a:br>
              <a:rPr lang="en-US" b="1" dirty="0" smtClean="0"/>
            </a:br>
            <a:r>
              <a:rPr lang="en-US" b="1" dirty="0" smtClean="0"/>
              <a:t>Teaching &amp; Advocacy</a:t>
            </a:r>
            <a:endParaRPr lang="en-US" b="1" dirty="0"/>
          </a:p>
        </p:txBody>
      </p:sp>
      <p:sp>
        <p:nvSpPr>
          <p:cNvPr id="3" name="Text Placeholder 2"/>
          <p:cNvSpPr>
            <a:spLocks noGrp="1"/>
          </p:cNvSpPr>
          <p:nvPr>
            <p:ph type="body" sz="half" idx="2"/>
          </p:nvPr>
        </p:nvSpPr>
        <p:spPr/>
        <p:txBody>
          <a:bodyPr>
            <a:normAutofit/>
          </a:bodyPr>
          <a:lstStyle/>
          <a:p>
            <a:pPr algn="ctr"/>
            <a:r>
              <a:rPr lang="en-US" sz="5400" dirty="0">
                <a:hlinkClick r:id="rId2"/>
              </a:rPr>
              <a:t>https://</a:t>
            </a:r>
            <a:r>
              <a:rPr lang="en-US" sz="5400" dirty="0" smtClean="0">
                <a:hlinkClick r:id="rId2"/>
              </a:rPr>
              <a:t>youtu.be/b8vj8sSyVC0</a:t>
            </a:r>
            <a:r>
              <a:rPr lang="en-US" sz="5400" dirty="0" smtClean="0"/>
              <a:t> </a:t>
            </a:r>
            <a:endParaRPr lang="en-US" sz="5400" dirty="0"/>
          </a:p>
        </p:txBody>
      </p:sp>
    </p:spTree>
    <p:extLst>
      <p:ext uri="{BB962C8B-B14F-4D97-AF65-F5344CB8AC3E}">
        <p14:creationId xmlns:p14="http://schemas.microsoft.com/office/powerpoint/2010/main" val="2429360665"/>
      </p:ext>
    </p:extLst>
  </p:cSld>
  <p:clrMapOvr>
    <a:masterClrMapping/>
  </p:clrMapOvr>
  <p:transition spd="slow">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3688</TotalTime>
  <Words>1486</Words>
  <Application>Microsoft Office PowerPoint</Application>
  <PresentationFormat>Widescreen</PresentationFormat>
  <Paragraphs>297</Paragraphs>
  <Slides>22</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Trebuchet MS</vt:lpstr>
      <vt:lpstr>Tw Cen MT</vt:lpstr>
      <vt:lpstr>Circuit</vt:lpstr>
      <vt:lpstr>Employer Engagement  and  community health worker</vt:lpstr>
      <vt:lpstr>Chws: what do they do?</vt:lpstr>
      <vt:lpstr>WHY CHW’s</vt:lpstr>
      <vt:lpstr>Roles of the CHW</vt:lpstr>
      <vt:lpstr>Services Provided by CHW’s</vt:lpstr>
      <vt:lpstr>WHO HIRES CHW’S</vt:lpstr>
      <vt:lpstr>PowerPoint Presentation</vt:lpstr>
      <vt:lpstr>CHW core competencies</vt:lpstr>
      <vt:lpstr>Core Competencies  for  Teaching &amp; Advocacy</vt:lpstr>
      <vt:lpstr>Teaching &amp; advocacy</vt:lpstr>
      <vt:lpstr>Employing a Community Health Worker</vt:lpstr>
      <vt:lpstr>Engaging the HR Process</vt:lpstr>
      <vt:lpstr>Return on investment</vt:lpstr>
      <vt:lpstr>OTHER Job titles FOR CHWs EMPLOYED in the USA </vt:lpstr>
      <vt:lpstr>OTHER Job titles FOR CHWs EMPLOYED in the USA </vt:lpstr>
      <vt:lpstr>OTHER Job titles FOR CHWs EMPLOYED in the USA </vt:lpstr>
      <vt:lpstr>OTHER Job titles FOR CHWs EMPLOYED in the USA </vt:lpstr>
      <vt:lpstr>OTHER Job titles FOR CHWs EMPLOYED in the USA </vt:lpstr>
      <vt:lpstr>Community health worker funding</vt:lpstr>
      <vt:lpstr> Stephen Klein Wellness Center</vt:lpstr>
      <vt:lpstr>PA CHW Resources</vt:lpstr>
      <vt:lpstr>Community health workers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Employer engagement  and  community health works</dc:title>
  <dc:creator>Dawn Johnson</dc:creator>
  <cp:lastModifiedBy>Susan Thomas</cp:lastModifiedBy>
  <cp:revision>63</cp:revision>
  <cp:lastPrinted>2016-09-27T16:53:38Z</cp:lastPrinted>
  <dcterms:created xsi:type="dcterms:W3CDTF">2016-08-15T13:46:19Z</dcterms:created>
  <dcterms:modified xsi:type="dcterms:W3CDTF">2016-09-28T16:50:47Z</dcterms:modified>
</cp:coreProperties>
</file>